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handoutMasterIdLst>
    <p:handoutMasterId r:id="rId24"/>
  </p:handoutMasterIdLst>
  <p:sldIdLst>
    <p:sldId id="280" r:id="rId2"/>
    <p:sldId id="256" r:id="rId3"/>
    <p:sldId id="257" r:id="rId4"/>
    <p:sldId id="260" r:id="rId5"/>
    <p:sldId id="261" r:id="rId6"/>
    <p:sldId id="262" r:id="rId7"/>
    <p:sldId id="264" r:id="rId8"/>
    <p:sldId id="263" r:id="rId9"/>
    <p:sldId id="266" r:id="rId10"/>
    <p:sldId id="267" r:id="rId11"/>
    <p:sldId id="268" r:id="rId12"/>
    <p:sldId id="273" r:id="rId13"/>
    <p:sldId id="272" r:id="rId14"/>
    <p:sldId id="271" r:id="rId15"/>
    <p:sldId id="274" r:id="rId16"/>
    <p:sldId id="270" r:id="rId17"/>
    <p:sldId id="269" r:id="rId18"/>
    <p:sldId id="275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custShowLst>
    <p:custShow name="(1.1)" id="0">
      <p:sldLst>
        <p:sld r:id="rId4"/>
      </p:sldLst>
    </p:custShow>
  </p:custShow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99"/>
    <a:srgbClr val="33CCFF"/>
    <a:srgbClr val="FFFFCC"/>
    <a:srgbClr val="FF66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8972587-1C9F-4424-B85B-27A5329E064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8E1742-6400-45F4-8416-004261D8CE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0A41F8-29BB-464C-8CF3-80C8BF52D2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4B8EB-0037-4242-B5AD-84EAC5C10F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E9B28-38F8-4ADC-AE32-EBAA6E19F7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AC77-0BE5-44AE-858E-01CC26CFB9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A4ECA5-417D-4A94-8E97-E2F28D8048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E6D5F-340B-4E36-ACD3-AFDE911B76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192B8-154B-4618-97EC-B8D7A2B5F9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2A347A-8A95-490F-9B84-2434CBF6A3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88A4EE-0CBA-4BAD-AD1B-24DBC13FAF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E73954-7411-46B5-977A-ACFCE50EF3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8F7894F-3404-4A9E-AE0B-A4AF5507537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12.xml"/><Relationship Id="rId18" Type="http://schemas.openxmlformats.org/officeDocument/2006/relationships/slide" Target="slide6.xml"/><Relationship Id="rId3" Type="http://schemas.openxmlformats.org/officeDocument/2006/relationships/slide" Target="slide8.xml"/><Relationship Id="rId21" Type="http://schemas.openxmlformats.org/officeDocument/2006/relationships/slide" Target="slide20.xml"/><Relationship Id="rId7" Type="http://schemas.openxmlformats.org/officeDocument/2006/relationships/slide" Target="slide15.xml"/><Relationship Id="rId12" Type="http://schemas.openxmlformats.org/officeDocument/2006/relationships/slide" Target="slide11.xml"/><Relationship Id="rId17" Type="http://schemas.openxmlformats.org/officeDocument/2006/relationships/slide" Target="slide7.xml"/><Relationship Id="rId25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6" Type="http://schemas.openxmlformats.org/officeDocument/2006/relationships/slide" Target="slide17.xml"/><Relationship Id="rId20" Type="http://schemas.openxmlformats.org/officeDocument/2006/relationships/slide" Target="slide19.xml"/><Relationship Id="rId1" Type="http://schemas.openxmlformats.org/officeDocument/2006/relationships/vmlDrawing" Target="../drawings/vmlDrawing1.vml"/><Relationship Id="rId6" Type="http://schemas.openxmlformats.org/officeDocument/2006/relationships/slide" Target="slide10.xml"/><Relationship Id="rId11" Type="http://schemas.openxmlformats.org/officeDocument/2006/relationships/slide" Target="slide3.xml"/><Relationship Id="rId24" Type="http://schemas.openxmlformats.org/officeDocument/2006/relationships/oleObject" Target="../embeddings/oleObject1.bin"/><Relationship Id="rId5" Type="http://schemas.openxmlformats.org/officeDocument/2006/relationships/slide" Target="slide5.xml"/><Relationship Id="rId15" Type="http://schemas.openxmlformats.org/officeDocument/2006/relationships/slide" Target="slide9.xml"/><Relationship Id="rId23" Type="http://schemas.openxmlformats.org/officeDocument/2006/relationships/slide" Target="slide22.xml"/><Relationship Id="rId10" Type="http://schemas.openxmlformats.org/officeDocument/2006/relationships/slide" Target="slide18.xml"/><Relationship Id="rId19" Type="http://schemas.openxmlformats.org/officeDocument/2006/relationships/audio" Target="../media/audio1.wav"/><Relationship Id="rId4" Type="http://schemas.openxmlformats.org/officeDocument/2006/relationships/slide" Target="slide4.xml"/><Relationship Id="rId9" Type="http://schemas.openxmlformats.org/officeDocument/2006/relationships/slide" Target="slide14.xml"/><Relationship Id="rId14" Type="http://schemas.openxmlformats.org/officeDocument/2006/relationships/slide" Target="slide13.xml"/><Relationship Id="rId22" Type="http://schemas.openxmlformats.org/officeDocument/2006/relationships/slide" Target="slide2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724400"/>
            <a:ext cx="6400800" cy="1752600"/>
          </a:xfrm>
        </p:spPr>
        <p:txBody>
          <a:bodyPr/>
          <a:lstStyle/>
          <a:p>
            <a:r>
              <a:rPr lang="en-US" dirty="0"/>
              <a:t>Hosted</a:t>
            </a:r>
          </a:p>
          <a:p>
            <a:r>
              <a:rPr lang="en-US" dirty="0"/>
              <a:t>by</a:t>
            </a:r>
          </a:p>
          <a:p>
            <a:r>
              <a:rPr lang="en-US" dirty="0" smtClean="0"/>
              <a:t>Mrs. Henley</a:t>
            </a:r>
            <a:endParaRPr lang="en-US" dirty="0"/>
          </a:p>
        </p:txBody>
      </p:sp>
      <p:sp>
        <p:nvSpPr>
          <p:cNvPr id="74759" name="WordArt 7"/>
          <p:cNvSpPr>
            <a:spLocks noChangeArrowheads="1" noChangeShapeType="1" noTextEdit="1"/>
          </p:cNvSpPr>
          <p:nvPr/>
        </p:nvSpPr>
        <p:spPr bwMode="auto">
          <a:xfrm>
            <a:off x="1676400" y="838200"/>
            <a:ext cx="5867400" cy="3276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9933"/>
                    </a:gs>
                    <a:gs pos="100000">
                      <a:srgbClr val="FFFFCC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Jeopardy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7239000" y="5943600"/>
            <a:ext cx="1905000" cy="9144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/>
              <a:t>2,4</a:t>
            </a:r>
          </a:p>
        </p:txBody>
      </p:sp>
      <p:sp>
        <p:nvSpPr>
          <p:cNvPr id="1638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95800" y="5943600"/>
            <a:ext cx="762000" cy="685800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838200" y="1143000"/>
            <a:ext cx="7772400" cy="4267200"/>
          </a:xfrm>
          <a:prstGeom prst="wedgeRectCallout">
            <a:avLst>
              <a:gd name="adj1" fmla="val -21231"/>
              <a:gd name="adj2" fmla="val 11162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200" dirty="0"/>
              <a:t>The items in </a:t>
            </a:r>
            <a:endParaRPr lang="en-US" sz="3200" dirty="0" smtClean="0"/>
          </a:p>
          <a:p>
            <a:r>
              <a:rPr lang="en-US" sz="3200" dirty="0" smtClean="0"/>
              <a:t>an </a:t>
            </a:r>
            <a:r>
              <a:rPr lang="en-US" sz="3200" dirty="0"/>
              <a:t>array are called ____________________.</a:t>
            </a:r>
          </a:p>
          <a:p>
            <a:endParaRPr lang="en-US" sz="3200" b="1" dirty="0"/>
          </a:p>
          <a:p>
            <a:endParaRPr lang="en-US" sz="4000" b="1" dirty="0"/>
          </a:p>
          <a:p>
            <a:r>
              <a:rPr lang="en-US" sz="4000" dirty="0"/>
              <a:t> 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990600" y="152400"/>
            <a:ext cx="7162800" cy="461665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What are elements?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7391400" y="5943600"/>
            <a:ext cx="1752600" cy="9144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/>
              <a:t>3,1</a:t>
            </a:r>
          </a:p>
        </p:txBody>
      </p:sp>
      <p:sp>
        <p:nvSpPr>
          <p:cNvPr id="1741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19600" y="6019800"/>
            <a:ext cx="762000" cy="685800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4" name="AutoShape 6"/>
          <p:cNvSpPr>
            <a:spLocks noChangeArrowheads="1"/>
          </p:cNvSpPr>
          <p:nvPr/>
        </p:nvSpPr>
        <p:spPr bwMode="auto">
          <a:xfrm>
            <a:off x="990600" y="1143000"/>
            <a:ext cx="7162800" cy="4038600"/>
          </a:xfrm>
          <a:prstGeom prst="wedgeRectCallout">
            <a:avLst>
              <a:gd name="adj1" fmla="val -21231"/>
              <a:gd name="adj2" fmla="val 1116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4000" dirty="0"/>
              <a:t>A two-dimensional array </a:t>
            </a:r>
            <a:r>
              <a:rPr lang="en-US" sz="4000" dirty="0" smtClean="0"/>
              <a:t>is</a:t>
            </a:r>
          </a:p>
          <a:p>
            <a:r>
              <a:rPr lang="en-US" sz="4000" dirty="0" smtClean="0"/>
              <a:t> </a:t>
            </a:r>
            <a:r>
              <a:rPr lang="en-US" sz="4000" dirty="0"/>
              <a:t>really an “array of arrays”.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1066800" y="228600"/>
            <a:ext cx="7162800" cy="461665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What is True?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7543800" y="6172200"/>
            <a:ext cx="1600200" cy="6858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/>
              <a:t>3,2</a:t>
            </a:r>
          </a:p>
        </p:txBody>
      </p:sp>
      <p:sp>
        <p:nvSpPr>
          <p:cNvPr id="2253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19600" y="6019800"/>
            <a:ext cx="762000" cy="685800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34" name="AutoShape 6"/>
          <p:cNvSpPr>
            <a:spLocks noChangeArrowheads="1"/>
          </p:cNvSpPr>
          <p:nvPr/>
        </p:nvSpPr>
        <p:spPr bwMode="auto">
          <a:xfrm>
            <a:off x="990600" y="1219200"/>
            <a:ext cx="7239000" cy="4648200"/>
          </a:xfrm>
          <a:prstGeom prst="wedgeRectCallout">
            <a:avLst>
              <a:gd name="adj1" fmla="val -21231"/>
              <a:gd name="adj2" fmla="val 11162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200" dirty="0"/>
              <a:t>Which of the following </a:t>
            </a:r>
            <a:r>
              <a:rPr lang="en-US" sz="3200" dirty="0" smtClean="0"/>
              <a:t>statements</a:t>
            </a:r>
          </a:p>
          <a:p>
            <a:r>
              <a:rPr lang="en-US" sz="3200" dirty="0" smtClean="0"/>
              <a:t> </a:t>
            </a:r>
            <a:r>
              <a:rPr lang="en-US" sz="3200" dirty="0"/>
              <a:t>would declare a two-dimensional </a:t>
            </a:r>
            <a:endParaRPr lang="en-US" sz="3200" dirty="0" smtClean="0"/>
          </a:p>
          <a:p>
            <a:r>
              <a:rPr lang="en-US" sz="3200" dirty="0" smtClean="0"/>
              <a:t>array </a:t>
            </a:r>
            <a:r>
              <a:rPr lang="en-US" sz="3200" dirty="0"/>
              <a:t>named </a:t>
            </a:r>
            <a:r>
              <a:rPr lang="en-US" sz="3200" dirty="0" err="1"/>
              <a:t>abc</a:t>
            </a:r>
            <a:r>
              <a:rPr lang="en-US" sz="3200" dirty="0"/>
              <a:t> </a:t>
            </a:r>
            <a:r>
              <a:rPr lang="en-US" sz="3200" dirty="0" smtClean="0"/>
              <a:t>that has</a:t>
            </a:r>
          </a:p>
          <a:p>
            <a:r>
              <a:rPr lang="en-US" sz="3200" dirty="0" smtClean="0"/>
              <a:t> </a:t>
            </a:r>
            <a:r>
              <a:rPr lang="en-US" sz="3200" dirty="0"/>
              <a:t>two rows and three columns</a:t>
            </a:r>
            <a:r>
              <a:rPr lang="en-US" sz="3200" dirty="0" smtClean="0"/>
              <a:t>?</a:t>
            </a:r>
          </a:p>
          <a:p>
            <a:r>
              <a:rPr lang="en-US" sz="3200" dirty="0" smtClean="0"/>
              <a:t>a. </a:t>
            </a:r>
            <a:r>
              <a:rPr lang="en-US" sz="3200" dirty="0" err="1"/>
              <a:t>int</a:t>
            </a:r>
            <a:r>
              <a:rPr lang="en-US" sz="3200" dirty="0"/>
              <a:t> </a:t>
            </a:r>
            <a:r>
              <a:rPr lang="en-US" sz="3200" dirty="0" err="1"/>
              <a:t>abc</a:t>
            </a:r>
            <a:r>
              <a:rPr lang="en-US" sz="3200" dirty="0"/>
              <a:t> = new </a:t>
            </a:r>
            <a:r>
              <a:rPr lang="en-US" sz="3200" dirty="0" err="1"/>
              <a:t>int</a:t>
            </a:r>
            <a:r>
              <a:rPr lang="en-US" sz="3200" dirty="0"/>
              <a:t>[2][3];</a:t>
            </a:r>
          </a:p>
          <a:p>
            <a:r>
              <a:rPr lang="en-US" sz="3200" dirty="0" smtClean="0"/>
              <a:t>b.</a:t>
            </a:r>
            <a:r>
              <a:rPr lang="en-US" sz="3200" dirty="0"/>
              <a:t> </a:t>
            </a:r>
            <a:r>
              <a:rPr lang="en-US" sz="3200" dirty="0" err="1"/>
              <a:t>int</a:t>
            </a:r>
            <a:r>
              <a:rPr lang="en-US" sz="3200" dirty="0"/>
              <a:t>[][] </a:t>
            </a:r>
            <a:r>
              <a:rPr lang="en-US" sz="3200" dirty="0" err="1"/>
              <a:t>abc</a:t>
            </a:r>
            <a:r>
              <a:rPr lang="en-US" sz="3200" dirty="0"/>
              <a:t> = new </a:t>
            </a:r>
            <a:r>
              <a:rPr lang="en-US" sz="3200" dirty="0" err="1"/>
              <a:t>int</a:t>
            </a:r>
            <a:r>
              <a:rPr lang="en-US" sz="3200" dirty="0"/>
              <a:t>[2][3];</a:t>
            </a:r>
          </a:p>
          <a:p>
            <a:r>
              <a:rPr lang="en-US" sz="3200" dirty="0" smtClean="0"/>
              <a:t>c.</a:t>
            </a:r>
            <a:r>
              <a:rPr lang="en-US" sz="3200" dirty="0"/>
              <a:t> </a:t>
            </a:r>
            <a:r>
              <a:rPr lang="en-US" sz="3200" dirty="0" err="1"/>
              <a:t>int</a:t>
            </a:r>
            <a:r>
              <a:rPr lang="en-US" sz="3200" dirty="0"/>
              <a:t>[][] </a:t>
            </a:r>
            <a:r>
              <a:rPr lang="en-US" sz="3200" dirty="0" err="1"/>
              <a:t>abc</a:t>
            </a:r>
            <a:r>
              <a:rPr lang="en-US" sz="3200" dirty="0"/>
              <a:t> = new </a:t>
            </a:r>
            <a:r>
              <a:rPr lang="en-US" sz="3200" dirty="0" err="1"/>
              <a:t>int</a:t>
            </a:r>
            <a:r>
              <a:rPr lang="en-US" sz="3200" dirty="0"/>
              <a:t>[3][2];</a:t>
            </a:r>
          </a:p>
          <a:p>
            <a:r>
              <a:rPr lang="en-US" sz="3200" dirty="0" smtClean="0"/>
              <a:t>d. </a:t>
            </a:r>
            <a:r>
              <a:rPr lang="en-US" sz="3200" dirty="0" err="1"/>
              <a:t>int</a:t>
            </a:r>
            <a:r>
              <a:rPr lang="en-US" sz="3200" dirty="0"/>
              <a:t>[] </a:t>
            </a:r>
            <a:r>
              <a:rPr lang="en-US" sz="3200" dirty="0" err="1"/>
              <a:t>abc</a:t>
            </a:r>
            <a:r>
              <a:rPr lang="en-US" sz="3200" dirty="0"/>
              <a:t> = new </a:t>
            </a:r>
            <a:r>
              <a:rPr lang="en-US" sz="3200" dirty="0" err="1"/>
              <a:t>int</a:t>
            </a:r>
            <a:r>
              <a:rPr lang="en-US" sz="3200" dirty="0"/>
              <a:t>[2][3];</a:t>
            </a:r>
          </a:p>
          <a:p>
            <a:endParaRPr lang="en-US" sz="3200" dirty="0"/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1066800" y="304800"/>
            <a:ext cx="7162800" cy="461665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What is (B) </a:t>
            </a:r>
            <a:r>
              <a:rPr lang="en-US" dirty="0" err="1" smtClean="0"/>
              <a:t>int</a:t>
            </a:r>
            <a:r>
              <a:rPr lang="en-US" dirty="0" smtClean="0"/>
              <a:t>[][] </a:t>
            </a:r>
            <a:r>
              <a:rPr lang="en-US" dirty="0" err="1" smtClean="0"/>
              <a:t>abc</a:t>
            </a:r>
            <a:r>
              <a:rPr lang="en-US" dirty="0" smtClean="0"/>
              <a:t> = new </a:t>
            </a:r>
            <a:r>
              <a:rPr lang="en-US" dirty="0" err="1" smtClean="0"/>
              <a:t>int</a:t>
            </a:r>
            <a:r>
              <a:rPr lang="en-US" dirty="0" smtClean="0"/>
              <a:t>[2][3];?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7239000" y="5867400"/>
            <a:ext cx="1905000" cy="9906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/>
              <a:t>3,3</a:t>
            </a:r>
          </a:p>
        </p:txBody>
      </p:sp>
      <p:sp>
        <p:nvSpPr>
          <p:cNvPr id="2150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95800" y="6019800"/>
            <a:ext cx="762000" cy="685800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10" name="AutoShape 6"/>
          <p:cNvSpPr>
            <a:spLocks noChangeArrowheads="1"/>
          </p:cNvSpPr>
          <p:nvPr/>
        </p:nvSpPr>
        <p:spPr bwMode="auto">
          <a:xfrm>
            <a:off x="914400" y="1143000"/>
            <a:ext cx="7543800" cy="4495800"/>
          </a:xfrm>
          <a:prstGeom prst="wedgeRectCallout">
            <a:avLst>
              <a:gd name="adj1" fmla="val -21231"/>
              <a:gd name="adj2" fmla="val 1116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dirty="0"/>
              <a:t>In a UML diagram, </a:t>
            </a:r>
            <a:endParaRPr lang="en-US" sz="3600" dirty="0" smtClean="0"/>
          </a:p>
          <a:p>
            <a:r>
              <a:rPr lang="en-US" sz="3600" dirty="0" smtClean="0"/>
              <a:t>the </a:t>
            </a:r>
            <a:r>
              <a:rPr lang="en-US" sz="3600" dirty="0"/>
              <a:t>character ____ stands </a:t>
            </a:r>
            <a:endParaRPr lang="en-US" sz="3600" dirty="0" smtClean="0"/>
          </a:p>
          <a:p>
            <a:r>
              <a:rPr lang="en-US" sz="3600" dirty="0" smtClean="0"/>
              <a:t>for </a:t>
            </a:r>
            <a:r>
              <a:rPr lang="en-US" sz="3600" dirty="0"/>
              <a:t>“zero or more</a:t>
            </a:r>
            <a:r>
              <a:rPr lang="en-US" sz="3600" dirty="0" smtClean="0"/>
              <a:t>.”</a:t>
            </a:r>
          </a:p>
          <a:p>
            <a:pPr marL="742950" indent="-742950">
              <a:buAutoNum type="alphaLcPeriod"/>
            </a:pPr>
            <a:r>
              <a:rPr lang="en-US" sz="3600" dirty="0" smtClean="0"/>
              <a:t>#</a:t>
            </a:r>
          </a:p>
          <a:p>
            <a:pPr marL="742950" indent="-742950">
              <a:buAutoNum type="alphaLcPeriod"/>
            </a:pPr>
            <a:r>
              <a:rPr lang="en-US" sz="3600" dirty="0" smtClean="0"/>
              <a:t>+</a:t>
            </a:r>
          </a:p>
          <a:p>
            <a:pPr marL="742950" indent="-742950">
              <a:buAutoNum type="alphaLcPeriod"/>
            </a:pPr>
            <a:r>
              <a:rPr lang="en-US" sz="3600" dirty="0" smtClean="0"/>
              <a:t>-</a:t>
            </a:r>
          </a:p>
          <a:p>
            <a:pPr marL="742950" indent="-742950">
              <a:buAutoNum type="alphaLcPeriod"/>
            </a:pPr>
            <a:r>
              <a:rPr lang="en-US" sz="3600" dirty="0"/>
              <a:t>*</a:t>
            </a:r>
          </a:p>
          <a:p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990600" y="228600"/>
            <a:ext cx="7162800" cy="461665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What is (D) *?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7239000" y="5791200"/>
            <a:ext cx="1905000" cy="10668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/>
              <a:t>3,4</a:t>
            </a:r>
          </a:p>
        </p:txBody>
      </p:sp>
      <p:sp>
        <p:nvSpPr>
          <p:cNvPr id="2048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19600" y="5943600"/>
            <a:ext cx="762000" cy="685800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6" name="AutoShape 6"/>
          <p:cNvSpPr>
            <a:spLocks noChangeArrowheads="1"/>
          </p:cNvSpPr>
          <p:nvPr/>
        </p:nvSpPr>
        <p:spPr bwMode="auto">
          <a:xfrm>
            <a:off x="838200" y="1066800"/>
            <a:ext cx="7162800" cy="4038600"/>
          </a:xfrm>
          <a:prstGeom prst="wedgeRectCallout">
            <a:avLst>
              <a:gd name="adj1" fmla="val -21231"/>
              <a:gd name="adj2" fmla="val 11162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200" dirty="0"/>
              <a:t>An item’s position within an </a:t>
            </a:r>
            <a:endParaRPr lang="en-US" sz="3200" dirty="0" smtClean="0"/>
          </a:p>
          <a:p>
            <a:r>
              <a:rPr lang="en-US" sz="3200" dirty="0" smtClean="0"/>
              <a:t>array </a:t>
            </a:r>
            <a:r>
              <a:rPr lang="en-US" sz="3200" dirty="0"/>
              <a:t>is called its ____________________.</a:t>
            </a:r>
          </a:p>
          <a:p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838200" y="228600"/>
            <a:ext cx="7162800" cy="461665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What is an index or a subscript?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8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7620000" y="5867400"/>
            <a:ext cx="1524000" cy="9906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/>
              <a:t>4,1</a:t>
            </a:r>
          </a:p>
        </p:txBody>
      </p:sp>
      <p:sp>
        <p:nvSpPr>
          <p:cNvPr id="2355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48200" y="6019800"/>
            <a:ext cx="762000" cy="685800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8" name="AutoShape 6"/>
          <p:cNvSpPr>
            <a:spLocks noChangeArrowheads="1"/>
          </p:cNvSpPr>
          <p:nvPr/>
        </p:nvSpPr>
        <p:spPr bwMode="auto">
          <a:xfrm>
            <a:off x="990600" y="1143000"/>
            <a:ext cx="7162800" cy="4038600"/>
          </a:xfrm>
          <a:prstGeom prst="wedgeRectCallout">
            <a:avLst>
              <a:gd name="adj1" fmla="val -21231"/>
              <a:gd name="adj2" fmla="val 1116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4000" dirty="0"/>
              <a:t>The enhanced for loop may </a:t>
            </a:r>
            <a:endParaRPr lang="en-US" sz="4000" dirty="0" smtClean="0"/>
          </a:p>
          <a:p>
            <a:r>
              <a:rPr lang="en-US" sz="4000" dirty="0" smtClean="0"/>
              <a:t>be </a:t>
            </a:r>
            <a:r>
              <a:rPr lang="en-US" sz="4000" dirty="0"/>
              <a:t>used to </a:t>
            </a:r>
            <a:r>
              <a:rPr lang="en-US" sz="4000" dirty="0" smtClean="0"/>
              <a:t>assign</a:t>
            </a:r>
          </a:p>
          <a:p>
            <a:r>
              <a:rPr lang="en-US" sz="4000" dirty="0" smtClean="0"/>
              <a:t> </a:t>
            </a:r>
            <a:r>
              <a:rPr lang="en-US" sz="4000" dirty="0"/>
              <a:t>values to elements in an array.</a:t>
            </a:r>
          </a:p>
          <a:p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990600" y="152400"/>
            <a:ext cx="7086600" cy="461665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What is False?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9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7467600" y="6019800"/>
            <a:ext cx="1676400" cy="8382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/>
              <a:t>4,2</a:t>
            </a:r>
          </a:p>
        </p:txBody>
      </p:sp>
      <p:sp>
        <p:nvSpPr>
          <p:cNvPr id="1946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95800" y="5943600"/>
            <a:ext cx="762000" cy="685800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AutoShape 6"/>
          <p:cNvSpPr>
            <a:spLocks noChangeArrowheads="1"/>
          </p:cNvSpPr>
          <p:nvPr/>
        </p:nvSpPr>
        <p:spPr bwMode="auto">
          <a:xfrm>
            <a:off x="914400" y="1066800"/>
            <a:ext cx="7543800" cy="4800600"/>
          </a:xfrm>
          <a:prstGeom prst="wedgeRectCallout">
            <a:avLst>
              <a:gd name="adj1" fmla="val -21231"/>
              <a:gd name="adj2" fmla="val 11162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200" dirty="0"/>
              <a:t>____ is a powerful design </a:t>
            </a:r>
            <a:r>
              <a:rPr lang="en-US" sz="3200" dirty="0" smtClean="0"/>
              <a:t>tool </a:t>
            </a:r>
            <a:r>
              <a:rPr lang="en-US" sz="3200" dirty="0"/>
              <a:t>in </a:t>
            </a:r>
            <a:r>
              <a:rPr lang="en-US" sz="3200" dirty="0" smtClean="0"/>
              <a:t>situations</a:t>
            </a:r>
          </a:p>
          <a:p>
            <a:r>
              <a:rPr lang="en-US" sz="3200" dirty="0" smtClean="0"/>
              <a:t> </a:t>
            </a:r>
            <a:r>
              <a:rPr lang="en-US" sz="3200" dirty="0"/>
              <a:t>in which a </a:t>
            </a:r>
            <a:r>
              <a:rPr lang="en-US" sz="3200" dirty="0" smtClean="0"/>
              <a:t>problem </a:t>
            </a:r>
            <a:r>
              <a:rPr lang="en-US" sz="3200" dirty="0"/>
              <a:t>calls for one or more </a:t>
            </a:r>
            <a:endParaRPr lang="en-US" sz="3200" dirty="0" smtClean="0"/>
          </a:p>
          <a:p>
            <a:r>
              <a:rPr lang="en-US" sz="3200" dirty="0" smtClean="0"/>
              <a:t>complex </a:t>
            </a:r>
            <a:r>
              <a:rPr lang="en-US" sz="3200" dirty="0"/>
              <a:t>tasks that </a:t>
            </a:r>
            <a:r>
              <a:rPr lang="en-US" sz="3200" dirty="0" smtClean="0"/>
              <a:t>operate on </a:t>
            </a:r>
            <a:r>
              <a:rPr lang="en-US" sz="3200" dirty="0"/>
              <a:t>the </a:t>
            </a:r>
            <a:endParaRPr lang="en-US" sz="3200" dirty="0" smtClean="0"/>
          </a:p>
          <a:p>
            <a:r>
              <a:rPr lang="en-US" sz="3200" dirty="0" smtClean="0"/>
              <a:t>same </a:t>
            </a:r>
            <a:r>
              <a:rPr lang="en-US" sz="3200" dirty="0"/>
              <a:t>set of data</a:t>
            </a:r>
            <a:r>
              <a:rPr lang="en-US" sz="3200" dirty="0" smtClean="0"/>
              <a:t>.</a:t>
            </a:r>
          </a:p>
          <a:p>
            <a:endParaRPr lang="en-US" sz="3200" dirty="0"/>
          </a:p>
          <a:p>
            <a:r>
              <a:rPr lang="en-US" sz="3200" dirty="0" smtClean="0"/>
              <a:t> a. </a:t>
            </a:r>
            <a:r>
              <a:rPr lang="en-US" sz="3200" dirty="0"/>
              <a:t>Structural decomposition</a:t>
            </a:r>
          </a:p>
          <a:p>
            <a:r>
              <a:rPr lang="en-US" sz="3200" dirty="0" smtClean="0"/>
              <a:t>b. </a:t>
            </a:r>
            <a:r>
              <a:rPr lang="en-US" sz="3200" dirty="0"/>
              <a:t>Methodological abstraction</a:t>
            </a:r>
          </a:p>
          <a:p>
            <a:r>
              <a:rPr lang="en-US" sz="3200" dirty="0" smtClean="0"/>
              <a:t>c. </a:t>
            </a:r>
            <a:r>
              <a:rPr lang="en-US" sz="3200" dirty="0"/>
              <a:t>Procedural decomposition</a:t>
            </a:r>
          </a:p>
          <a:p>
            <a:r>
              <a:rPr lang="en-US" sz="3200" dirty="0" smtClean="0"/>
              <a:t>d.</a:t>
            </a:r>
            <a:r>
              <a:rPr lang="en-US" sz="3200" dirty="0"/>
              <a:t> Functional abstraction</a:t>
            </a:r>
          </a:p>
          <a:p>
            <a:endParaRPr lang="en-US" sz="4000" dirty="0" smtClean="0"/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1066800" y="304800"/>
            <a:ext cx="7162800" cy="461665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What is © Procedural decomposition?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3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7620000" y="5867400"/>
            <a:ext cx="1524000" cy="9906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/>
              <a:t>4,3</a:t>
            </a:r>
          </a:p>
        </p:txBody>
      </p:sp>
      <p:sp>
        <p:nvSpPr>
          <p:cNvPr id="1843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343400" y="6019800"/>
            <a:ext cx="762000" cy="685800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990600" y="1066800"/>
            <a:ext cx="7162800" cy="4038600"/>
          </a:xfrm>
          <a:prstGeom prst="wedgeRectCallout">
            <a:avLst>
              <a:gd name="adj1" fmla="val -21231"/>
              <a:gd name="adj2" fmla="val 1116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200" dirty="0"/>
              <a:t>Given a two-dimensional </a:t>
            </a:r>
            <a:r>
              <a:rPr lang="en-US" sz="3200" dirty="0" smtClean="0"/>
              <a:t>array of integers </a:t>
            </a:r>
          </a:p>
          <a:p>
            <a:r>
              <a:rPr lang="en-US" sz="3200" dirty="0" smtClean="0"/>
              <a:t>named </a:t>
            </a:r>
            <a:r>
              <a:rPr lang="en-US" sz="3200" dirty="0"/>
              <a:t>table, which </a:t>
            </a:r>
            <a:r>
              <a:rPr lang="en-US" sz="3200" dirty="0" smtClean="0"/>
              <a:t>of the </a:t>
            </a:r>
            <a:r>
              <a:rPr lang="en-US" sz="3200" dirty="0"/>
              <a:t>following </a:t>
            </a:r>
            <a:endParaRPr lang="en-US" sz="3200" dirty="0" smtClean="0"/>
          </a:p>
          <a:p>
            <a:r>
              <a:rPr lang="en-US" sz="3200" dirty="0" smtClean="0"/>
              <a:t>Statements would </a:t>
            </a:r>
            <a:r>
              <a:rPr lang="en-US" sz="3200" dirty="0"/>
              <a:t>yield </a:t>
            </a:r>
            <a:r>
              <a:rPr lang="en-US" sz="3200" dirty="0" smtClean="0"/>
              <a:t>the </a:t>
            </a:r>
            <a:r>
              <a:rPr lang="en-US" sz="3200" dirty="0"/>
              <a:t>number </a:t>
            </a:r>
            <a:endParaRPr lang="en-US" sz="3200" dirty="0" smtClean="0"/>
          </a:p>
          <a:p>
            <a:r>
              <a:rPr lang="en-US" sz="3200" dirty="0" smtClean="0"/>
              <a:t>of </a:t>
            </a:r>
            <a:r>
              <a:rPr lang="en-US" sz="3200" dirty="0"/>
              <a:t>columns </a:t>
            </a:r>
            <a:r>
              <a:rPr lang="en-US" sz="3200" dirty="0" smtClean="0"/>
              <a:t>in </a:t>
            </a:r>
            <a:r>
              <a:rPr lang="en-US" sz="3200" dirty="0"/>
              <a:t>the first row</a:t>
            </a:r>
            <a:r>
              <a:rPr lang="en-US" sz="3200" dirty="0" smtClean="0"/>
              <a:t>?</a:t>
            </a:r>
          </a:p>
          <a:p>
            <a:r>
              <a:rPr lang="en-US" sz="3200" dirty="0" smtClean="0"/>
              <a:t>a. </a:t>
            </a:r>
            <a:r>
              <a:rPr lang="en-US" sz="3200" dirty="0" err="1"/>
              <a:t>table.length</a:t>
            </a:r>
            <a:r>
              <a:rPr lang="en-US" sz="3200" dirty="0"/>
              <a:t>[0]</a:t>
            </a:r>
          </a:p>
          <a:p>
            <a:r>
              <a:rPr lang="en-US" sz="3200" dirty="0" smtClean="0"/>
              <a:t>b.</a:t>
            </a:r>
            <a:r>
              <a:rPr lang="en-US" sz="3200" dirty="0"/>
              <a:t> table[0].length</a:t>
            </a:r>
          </a:p>
          <a:p>
            <a:r>
              <a:rPr lang="en-US" sz="3200" dirty="0" smtClean="0"/>
              <a:t>c</a:t>
            </a:r>
            <a:r>
              <a:rPr lang="en-US" sz="3200" dirty="0"/>
              <a:t>.	table[1].length</a:t>
            </a:r>
          </a:p>
          <a:p>
            <a:r>
              <a:rPr lang="en-US" sz="3200" dirty="0" smtClean="0"/>
              <a:t>d. </a:t>
            </a:r>
            <a:r>
              <a:rPr lang="en-US" sz="3200" dirty="0" err="1"/>
              <a:t>table.length</a:t>
            </a:r>
            <a:endParaRPr lang="en-US" sz="3200" dirty="0"/>
          </a:p>
          <a:p>
            <a:endParaRPr lang="en-US" sz="3200" dirty="0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1066800" y="228600"/>
            <a:ext cx="7162800" cy="461665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What is (B) </a:t>
            </a:r>
            <a:r>
              <a:rPr lang="en-US" dirty="0"/>
              <a:t>table[0].</a:t>
            </a:r>
            <a:r>
              <a:rPr lang="en-US" dirty="0" smtClean="0"/>
              <a:t>length?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6934200" y="5867400"/>
            <a:ext cx="2209800" cy="9906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/>
              <a:t>4,4</a:t>
            </a:r>
          </a:p>
        </p:txBody>
      </p:sp>
      <p:sp>
        <p:nvSpPr>
          <p:cNvPr id="2458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72000" y="5943600"/>
            <a:ext cx="762000" cy="685800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82" name="AutoShape 6"/>
          <p:cNvSpPr>
            <a:spLocks noChangeArrowheads="1"/>
          </p:cNvSpPr>
          <p:nvPr/>
        </p:nvSpPr>
        <p:spPr bwMode="auto">
          <a:xfrm>
            <a:off x="152400" y="914400"/>
            <a:ext cx="8991600" cy="4953000"/>
          </a:xfrm>
          <a:prstGeom prst="wedgeRectCallout">
            <a:avLst>
              <a:gd name="adj1" fmla="val -21231"/>
              <a:gd name="adj2" fmla="val 11162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dirty="0"/>
              <a:t>The [] operator is called the ____________________ operator.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1066800" y="228600"/>
            <a:ext cx="7162800" cy="461665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What is subscript?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7391400" y="6096000"/>
            <a:ext cx="1752600" cy="7620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/>
              <a:t>5,1</a:t>
            </a:r>
          </a:p>
        </p:txBody>
      </p:sp>
      <p:sp>
        <p:nvSpPr>
          <p:cNvPr id="2560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95800" y="5943600"/>
            <a:ext cx="762000" cy="685800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06" name="AutoShape 6"/>
          <p:cNvSpPr>
            <a:spLocks noChangeArrowheads="1"/>
          </p:cNvSpPr>
          <p:nvPr/>
        </p:nvSpPr>
        <p:spPr bwMode="auto">
          <a:xfrm>
            <a:off x="1066800" y="1143000"/>
            <a:ext cx="7162800" cy="4038600"/>
          </a:xfrm>
          <a:prstGeom prst="wedgeRectCallout">
            <a:avLst>
              <a:gd name="adj1" fmla="val -21231"/>
              <a:gd name="adj2" fmla="val 1116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4000" dirty="0"/>
              <a:t>The simplest way to add a </a:t>
            </a:r>
            <a:endParaRPr lang="en-US" sz="4000" dirty="0" smtClean="0"/>
          </a:p>
          <a:p>
            <a:r>
              <a:rPr lang="en-US" sz="4000" dirty="0" smtClean="0"/>
              <a:t>data </a:t>
            </a:r>
            <a:r>
              <a:rPr lang="en-US" sz="4000" dirty="0"/>
              <a:t>element to an </a:t>
            </a:r>
            <a:r>
              <a:rPr lang="en-US" sz="4000" dirty="0" smtClean="0"/>
              <a:t>array</a:t>
            </a:r>
          </a:p>
          <a:p>
            <a:r>
              <a:rPr lang="en-US" sz="4000" dirty="0" smtClean="0"/>
              <a:t> </a:t>
            </a:r>
            <a:r>
              <a:rPr lang="en-US" sz="4000" dirty="0"/>
              <a:t>is to place it after the </a:t>
            </a:r>
            <a:endParaRPr lang="en-US" sz="4000" dirty="0" smtClean="0"/>
          </a:p>
          <a:p>
            <a:r>
              <a:rPr lang="en-US" sz="4000" dirty="0" smtClean="0"/>
              <a:t>last </a:t>
            </a:r>
            <a:r>
              <a:rPr lang="en-US" sz="4000" dirty="0"/>
              <a:t>available item.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990600" y="228600"/>
            <a:ext cx="7086600" cy="461665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What is True?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7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33CCFF"/>
            </a:gs>
            <a:gs pos="100000">
              <a:srgbClr val="175E76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90800" y="1143000"/>
            <a:ext cx="1371600" cy="914400"/>
          </a:xfrm>
          <a:prstGeom prst="actionButtonBlank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hlinkClick r:id="rId4" action="ppaction://hlinksldjump"/>
              </a:rPr>
              <a:t>100</a:t>
            </a:r>
            <a:endParaRPr lang="en-US" b="1"/>
          </a:p>
        </p:txBody>
      </p:sp>
      <p:sp>
        <p:nvSpPr>
          <p:cNvPr id="2053" name="AutoShape 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1143000"/>
            <a:ext cx="1371600" cy="9144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hlinkClick r:id="rId5" action="ppaction://hlinksldjump"/>
              </a:rPr>
              <a:t>100</a:t>
            </a:r>
            <a:endParaRPr lang="en-US" b="1">
              <a:hlinkClick r:id="rId5" action="ppaction://hlinksldjump"/>
            </a:endParaRPr>
          </a:p>
        </p:txBody>
      </p:sp>
      <p:sp>
        <p:nvSpPr>
          <p:cNvPr id="2056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90800" y="2286000"/>
            <a:ext cx="1371600" cy="914400"/>
          </a:xfrm>
          <a:prstGeom prst="actionButtonBlank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hlinkClick r:id="rId3" action="ppaction://hlinksldjump"/>
              </a:rPr>
              <a:t>200</a:t>
            </a:r>
            <a:endParaRPr lang="en-US" b="1"/>
          </a:p>
        </p:txBody>
      </p:sp>
      <p:sp>
        <p:nvSpPr>
          <p:cNvPr id="2058" name="AutoShape 10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162800" y="2209800"/>
            <a:ext cx="1371600" cy="914400"/>
          </a:xfrm>
          <a:prstGeom prst="actionButtonBlank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hlinkClick r:id="rId6" action="ppaction://hlinksldjump"/>
              </a:rPr>
              <a:t>200</a:t>
            </a:r>
            <a:endParaRPr lang="en-US" b="1"/>
          </a:p>
        </p:txBody>
      </p:sp>
      <p:sp>
        <p:nvSpPr>
          <p:cNvPr id="2060" name="AutoShape 12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81000" y="4495800"/>
            <a:ext cx="1371600" cy="914400"/>
          </a:xfrm>
          <a:prstGeom prst="actionButtonBlank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hlinkClick r:id="rId7" action="ppaction://hlinksldjump"/>
              </a:rPr>
              <a:t>400</a:t>
            </a:r>
            <a:endParaRPr lang="en-US" b="1"/>
          </a:p>
        </p:txBody>
      </p:sp>
      <p:sp>
        <p:nvSpPr>
          <p:cNvPr id="2062" name="AutoShape 14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90800" y="4495800"/>
            <a:ext cx="1371600" cy="914400"/>
          </a:xfrm>
          <a:prstGeom prst="actionButtonBlank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hlinkClick r:id="rId8" action="ppaction://hlinksldjump"/>
              </a:rPr>
              <a:t>400</a:t>
            </a:r>
            <a:endParaRPr lang="en-US" b="1"/>
          </a:p>
        </p:txBody>
      </p:sp>
      <p:sp>
        <p:nvSpPr>
          <p:cNvPr id="2064" name="AutoShape 16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162800" y="3352800"/>
            <a:ext cx="1371600" cy="914400"/>
          </a:xfrm>
          <a:prstGeom prst="actionButtonBlank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hlinkClick r:id="rId9" action="ppaction://hlinksldjump"/>
              </a:rPr>
              <a:t>300</a:t>
            </a:r>
            <a:endParaRPr lang="en-US" b="1"/>
          </a:p>
        </p:txBody>
      </p:sp>
      <p:sp>
        <p:nvSpPr>
          <p:cNvPr id="2066" name="AutoShape 18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162800" y="4495800"/>
            <a:ext cx="1371600" cy="914400"/>
          </a:xfrm>
          <a:prstGeom prst="actionButtonBlank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hlinkClick r:id="rId10" action="ppaction://hlinksldjump"/>
              </a:rPr>
              <a:t>400</a:t>
            </a:r>
            <a:endParaRPr lang="en-US" b="1"/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228600" y="381000"/>
            <a:ext cx="1600200" cy="461665"/>
          </a:xfrm>
          <a:prstGeom prst="rect">
            <a:avLst/>
          </a:prstGeom>
          <a:solidFill>
            <a:srgbClr val="C0C0C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/>
              <a:t>True/False</a:t>
            </a:r>
            <a:endParaRPr lang="en-US" dirty="0"/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2362200" y="381000"/>
            <a:ext cx="1752600" cy="461665"/>
          </a:xfrm>
          <a:prstGeom prst="rect">
            <a:avLst/>
          </a:prstGeom>
          <a:solidFill>
            <a:srgbClr val="C0C0C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/>
              <a:t>MC 1</a:t>
            </a:r>
            <a:endParaRPr lang="en-US" dirty="0"/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4876800" y="381000"/>
            <a:ext cx="1600200" cy="461665"/>
          </a:xfrm>
          <a:prstGeom prst="rect">
            <a:avLst/>
          </a:prstGeom>
          <a:solidFill>
            <a:srgbClr val="C0C0C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/>
              <a:t>MC2</a:t>
            </a:r>
            <a:endParaRPr lang="en-US" b="1" dirty="0"/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7010400" y="381000"/>
            <a:ext cx="1752600" cy="461665"/>
          </a:xfrm>
          <a:prstGeom prst="rect">
            <a:avLst/>
          </a:prstGeom>
          <a:solidFill>
            <a:srgbClr val="C0C0C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/>
              <a:t>Completion</a:t>
            </a:r>
            <a:endParaRPr lang="en-US" b="1" dirty="0"/>
          </a:p>
        </p:txBody>
      </p:sp>
      <p:sp>
        <p:nvSpPr>
          <p:cNvPr id="2075" name="AutoShape 27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81000" y="1143000"/>
            <a:ext cx="1371600" cy="914400"/>
          </a:xfrm>
          <a:prstGeom prst="actionButtonBlank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76" name="AutoShape 28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81000" y="3352800"/>
            <a:ext cx="1371600" cy="914400"/>
          </a:xfrm>
          <a:prstGeom prst="actionButtonBlank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hlinkClick r:id="rId12" action="ppaction://hlinksldjump"/>
              </a:rPr>
              <a:t>300</a:t>
            </a:r>
            <a:endParaRPr lang="en-US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78" name="AutoShape 30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90800" y="3429000"/>
            <a:ext cx="1371600" cy="914400"/>
          </a:xfrm>
          <a:prstGeom prst="actionButtonBlank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hlinkClick r:id="rId13" action="ppaction://hlinksldjump"/>
              </a:rPr>
              <a:t>300</a:t>
            </a:r>
            <a:endParaRPr lang="en-US" sz="32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79" name="AutoShape 31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3352800"/>
            <a:ext cx="1371600" cy="9144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hlinkClick r:id="rId14" action="ppaction://hlinksldjump"/>
              </a:rPr>
              <a:t>300</a:t>
            </a:r>
            <a:endParaRPr lang="en-US" b="1"/>
          </a:p>
        </p:txBody>
      </p:sp>
      <p:sp>
        <p:nvSpPr>
          <p:cNvPr id="2080" name="AutoShape 32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2209800"/>
            <a:ext cx="1371600" cy="9144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hlinkClick r:id="rId15" action="ppaction://hlinksldjump"/>
              </a:rPr>
              <a:t>200</a:t>
            </a:r>
            <a:endParaRPr lang="en-US" sz="32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81" name="AutoShape 33">
            <a:hlinkClick r:id="rId1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4495800"/>
            <a:ext cx="1371600" cy="9144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hlinkClick r:id="rId16" action="ppaction://hlinksldjump"/>
              </a:rPr>
              <a:t>400</a:t>
            </a:r>
          </a:p>
        </p:txBody>
      </p:sp>
      <p:sp>
        <p:nvSpPr>
          <p:cNvPr id="2083" name="AutoShape 3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81000" y="2286000"/>
            <a:ext cx="1371600" cy="914400"/>
          </a:xfrm>
          <a:prstGeom prst="actionButtonBlank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hlinkClick r:id="rId17" action="ppaction://hlinksldjump"/>
              </a:rPr>
              <a:t>200</a:t>
            </a:r>
            <a:endParaRPr lang="en-US" b="1"/>
          </a:p>
        </p:txBody>
      </p:sp>
      <p:sp>
        <p:nvSpPr>
          <p:cNvPr id="2084" name="AutoShape 36">
            <a:hlinkClick r:id="rId18" action="ppaction://hlinksldjump" highlightClick="1">
              <a:snd r:embed="rId19" name="WHOOSH.WAV"/>
            </a:hlinkClick>
          </p:cNvPr>
          <p:cNvSpPr>
            <a:spLocks noChangeArrowheads="1"/>
          </p:cNvSpPr>
          <p:nvPr/>
        </p:nvSpPr>
        <p:spPr bwMode="auto">
          <a:xfrm>
            <a:off x="7162800" y="1066800"/>
            <a:ext cx="1371600" cy="914400"/>
          </a:xfrm>
          <a:prstGeom prst="actionButtonBlank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hlinkClick r:id="rId18" action="ppaction://hlinksldjump"/>
              </a:rPr>
              <a:t>100</a:t>
            </a:r>
          </a:p>
        </p:txBody>
      </p:sp>
      <p:sp>
        <p:nvSpPr>
          <p:cNvPr id="2085" name="AutoShape 37">
            <a:hlinkClick r:id="rId2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81000" y="5638800"/>
            <a:ext cx="1371600" cy="914400"/>
          </a:xfrm>
          <a:prstGeom prst="actionButtonBlank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hlinkClick r:id="rId20" action="ppaction://hlinksldjump"/>
              </a:rPr>
              <a:t>500</a:t>
            </a:r>
            <a:endParaRPr lang="en-US" sz="3200" b="1">
              <a:solidFill>
                <a:schemeClr val="bg1"/>
              </a:solidFill>
            </a:endParaRPr>
          </a:p>
        </p:txBody>
      </p:sp>
      <p:sp>
        <p:nvSpPr>
          <p:cNvPr id="2086" name="AutoShape 38">
            <a:hlinkClick r:id="rId2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90800" y="5638800"/>
            <a:ext cx="1371600" cy="914400"/>
          </a:xfrm>
          <a:prstGeom prst="actionButtonBlank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hlinkClick r:id="rId21" action="ppaction://hlinksldjump"/>
              </a:rPr>
              <a:t>500</a:t>
            </a:r>
            <a:endParaRPr lang="en-US" sz="3200" b="1">
              <a:solidFill>
                <a:srgbClr val="99CC00"/>
              </a:solidFill>
              <a:effectDag name="">
                <a:cont type="tree" name="">
                  <a:effect ref="fillLine"/>
                  <a:outerShdw dist="38100" dir="13500000" algn="br">
                    <a:srgbClr val="D5FF55"/>
                  </a:outerShdw>
                </a:cont>
                <a:cont type="tree" name="">
                  <a:effect ref="fillLine"/>
                  <a:outerShdw dist="38100" dir="2700000" algn="tl">
                    <a:srgbClr val="5B7A00"/>
                  </a:outerShdw>
                </a:cont>
                <a:effect ref="fillLine"/>
              </a:effectDag>
            </a:endParaRPr>
          </a:p>
        </p:txBody>
      </p:sp>
      <p:sp>
        <p:nvSpPr>
          <p:cNvPr id="2087" name="AutoShape 39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53000" y="5638800"/>
            <a:ext cx="1371600" cy="9144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hlinkClick r:id="rId22" action="ppaction://hlinksldjump"/>
              </a:rPr>
              <a:t>500</a:t>
            </a:r>
            <a:endParaRPr lang="en-US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88" name="AutoShape 40">
            <a:hlinkClick r:id="rId2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162800" y="5638800"/>
            <a:ext cx="1371600" cy="914400"/>
          </a:xfrm>
          <a:prstGeom prst="actionButtonBlank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hlinkClick r:id="rId23" action="ppaction://hlinksldjump"/>
              </a:rPr>
              <a:t>500</a:t>
            </a:r>
            <a:endParaRPr lang="en-US" b="1"/>
          </a:p>
        </p:txBody>
      </p:sp>
      <p:graphicFrame>
        <p:nvGraphicFramePr>
          <p:cNvPr id="2089" name="Rectangle 41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2089" name="Clip" r:id="rId24" imgW="0" imgH="0" progId="MS_ClipArt_Gallery.2">
              <p:embed/>
            </p:oleObj>
          </a:graphicData>
        </a:graphic>
      </p:graphicFrame>
      <p:graphicFrame>
        <p:nvGraphicFramePr>
          <p:cNvPr id="2092" name="Rectangle 44"/>
          <p:cNvGraphicFramePr>
            <a:graphicFrameLocks/>
          </p:cNvGraphicFramePr>
          <p:nvPr/>
        </p:nvGraphicFramePr>
        <p:xfrm>
          <a:off x="2057400" y="1447800"/>
          <a:ext cx="6096000" cy="4064000"/>
        </p:xfrm>
        <a:graphic>
          <a:graphicData uri="http://schemas.openxmlformats.org/presentationml/2006/ole">
            <p:oleObj spid="_x0000_s2092" name="Clip" r:id="rId25" imgW="0" imgH="0" progId="MS_ClipArt_Gallery.2">
              <p:embed/>
            </p:oleObj>
          </a:graphicData>
        </a:graphic>
      </p:graphicFrame>
      <p:sp>
        <p:nvSpPr>
          <p:cNvPr id="2094" name="Text Box 46"/>
          <p:cNvSpPr txBox="1">
            <a:spLocks noChangeArrowheads="1"/>
          </p:cNvSpPr>
          <p:nvPr/>
        </p:nvSpPr>
        <p:spPr bwMode="auto">
          <a:xfrm>
            <a:off x="609600" y="1371600"/>
            <a:ext cx="838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 b="1">
                <a:solidFill>
                  <a:schemeClr val="bg1"/>
                </a:solidFill>
                <a:hlinkClick r:id="" action="ppaction://customshow?id=0&amp;return=true"/>
              </a:rPr>
              <a:t>100</a:t>
            </a:r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1" grpId="0" animBg="1" autoUpdateAnimBg="0"/>
      <p:bldP spid="2072" grpId="0" animBg="1" autoUpdateAnimBg="0"/>
      <p:bldP spid="2073" grpId="0" animBg="1" autoUpdateAnimBg="0"/>
      <p:bldP spid="2074" grpId="0" animBg="1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7467600" y="5791200"/>
            <a:ext cx="1676400" cy="10668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/>
              <a:t>5,2</a:t>
            </a:r>
          </a:p>
        </p:txBody>
      </p:sp>
      <p:sp>
        <p:nvSpPr>
          <p:cNvPr id="2662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95800" y="5867400"/>
            <a:ext cx="762000" cy="685800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0" name="AutoShape 6"/>
          <p:cNvSpPr>
            <a:spLocks noChangeArrowheads="1"/>
          </p:cNvSpPr>
          <p:nvPr/>
        </p:nvSpPr>
        <p:spPr bwMode="auto">
          <a:xfrm>
            <a:off x="304800" y="1066800"/>
            <a:ext cx="8610600" cy="4724400"/>
          </a:xfrm>
          <a:prstGeom prst="wedgeRectCallout">
            <a:avLst>
              <a:gd name="adj1" fmla="val -21231"/>
              <a:gd name="adj2" fmla="val 11162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/>
              <a:t>Which of the following loops would correctly </a:t>
            </a:r>
          </a:p>
          <a:p>
            <a:r>
              <a:rPr lang="en-US" dirty="0" smtClean="0"/>
              <a:t>sum the elements of an array of 500 </a:t>
            </a:r>
          </a:p>
          <a:p>
            <a:r>
              <a:rPr lang="en-US" dirty="0" smtClean="0"/>
              <a:t>integers named </a:t>
            </a:r>
            <a:r>
              <a:rPr lang="en-US" dirty="0" err="1" smtClean="0"/>
              <a:t>abc</a:t>
            </a:r>
            <a:r>
              <a:rPr lang="en-US" dirty="0" smtClean="0"/>
              <a:t>?</a:t>
            </a:r>
          </a:p>
          <a:p>
            <a:pPr marL="514350" indent="-514350">
              <a:buAutoNum type="alphaLcPeriod"/>
            </a:pPr>
            <a:r>
              <a:rPr lang="en-US" dirty="0" err="1" smtClean="0"/>
              <a:t>int</a:t>
            </a:r>
            <a:r>
              <a:rPr lang="en-US" dirty="0" smtClean="0"/>
              <a:t> sum = 0;                  b. </a:t>
            </a:r>
            <a:r>
              <a:rPr lang="en-US" dirty="0" err="1" smtClean="0"/>
              <a:t>int</a:t>
            </a:r>
            <a:r>
              <a:rPr lang="en-US" dirty="0" smtClean="0"/>
              <a:t> sum = 0;</a:t>
            </a:r>
          </a:p>
          <a:p>
            <a:pPr marL="514350" indent="-514350"/>
            <a:r>
              <a:rPr lang="nn-NO" dirty="0" smtClean="0"/>
              <a:t>for (int i = 1; i &lt; 500; i++)          for (int i = 0; i &lt;= 500; i++)</a:t>
            </a:r>
          </a:p>
          <a:p>
            <a:r>
              <a:rPr lang="en-US" dirty="0" smtClean="0"/>
              <a:t>    sum += </a:t>
            </a:r>
            <a:r>
              <a:rPr lang="en-US" dirty="0" err="1" smtClean="0"/>
              <a:t>abc</a:t>
            </a:r>
            <a:r>
              <a:rPr lang="en-US" dirty="0" smtClean="0"/>
              <a:t>[</a:t>
            </a:r>
            <a:r>
              <a:rPr lang="en-US" dirty="0" err="1" smtClean="0"/>
              <a:t>i</a:t>
            </a:r>
            <a:r>
              <a:rPr lang="en-US" dirty="0" smtClean="0"/>
              <a:t>];                           sum += </a:t>
            </a:r>
            <a:r>
              <a:rPr lang="en-US" dirty="0" err="1" smtClean="0"/>
              <a:t>abc</a:t>
            </a:r>
            <a:r>
              <a:rPr lang="en-US" dirty="0" smtClean="0"/>
              <a:t>[</a:t>
            </a:r>
            <a:r>
              <a:rPr lang="en-US" dirty="0" err="1" smtClean="0"/>
              <a:t>i</a:t>
            </a:r>
            <a:r>
              <a:rPr lang="en-US" dirty="0" smtClean="0"/>
              <a:t>];</a:t>
            </a:r>
          </a:p>
          <a:p>
            <a:endParaRPr lang="en-US" dirty="0" smtClean="0"/>
          </a:p>
          <a:p>
            <a:r>
              <a:rPr lang="en-US" dirty="0" smtClean="0"/>
              <a:t>c. </a:t>
            </a:r>
            <a:r>
              <a:rPr lang="en-US" dirty="0" err="1" smtClean="0"/>
              <a:t>int</a:t>
            </a:r>
            <a:r>
              <a:rPr lang="en-US" dirty="0" smtClean="0"/>
              <a:t> sum = 0;                     d. </a:t>
            </a:r>
            <a:r>
              <a:rPr lang="en-US" dirty="0" err="1" smtClean="0"/>
              <a:t>int</a:t>
            </a:r>
            <a:r>
              <a:rPr lang="en-US" dirty="0" smtClean="0"/>
              <a:t> sum = 0;</a:t>
            </a:r>
          </a:p>
          <a:p>
            <a:r>
              <a:rPr lang="nn-NO" dirty="0" smtClean="0"/>
              <a:t>for (int i = 0; i &lt; 500; i++)            for (int i = 0; i &lt; 500; i++)</a:t>
            </a:r>
          </a:p>
          <a:p>
            <a:r>
              <a:rPr lang="en-US" dirty="0" smtClean="0"/>
              <a:t>    sum += </a:t>
            </a:r>
            <a:r>
              <a:rPr lang="en-US" dirty="0" err="1" smtClean="0"/>
              <a:t>abc</a:t>
            </a:r>
            <a:r>
              <a:rPr lang="en-US" dirty="0" smtClean="0"/>
              <a:t>[</a:t>
            </a:r>
            <a:r>
              <a:rPr lang="en-US" dirty="0" err="1" smtClean="0"/>
              <a:t>i</a:t>
            </a:r>
            <a:r>
              <a:rPr lang="en-US" dirty="0" smtClean="0"/>
              <a:t>];                       </a:t>
            </a:r>
            <a:r>
              <a:rPr lang="en-US" dirty="0" err="1" smtClean="0"/>
              <a:t>abc</a:t>
            </a:r>
            <a:r>
              <a:rPr lang="en-US" dirty="0" smtClean="0"/>
              <a:t>[</a:t>
            </a:r>
            <a:r>
              <a:rPr lang="en-US" dirty="0" err="1" smtClean="0"/>
              <a:t>i</a:t>
            </a:r>
            <a:r>
              <a:rPr lang="en-US" dirty="0" smtClean="0"/>
              <a:t>] += sum;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1066800" y="304800"/>
            <a:ext cx="7162800" cy="461665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What is ©?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7315200" y="5867400"/>
            <a:ext cx="1828800" cy="9906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/>
              <a:t>5,3</a:t>
            </a:r>
          </a:p>
        </p:txBody>
      </p:sp>
      <p:sp>
        <p:nvSpPr>
          <p:cNvPr id="2765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95800" y="5943600"/>
            <a:ext cx="762000" cy="685800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54" name="AutoShape 6"/>
          <p:cNvSpPr>
            <a:spLocks noChangeArrowheads="1"/>
          </p:cNvSpPr>
          <p:nvPr/>
        </p:nvSpPr>
        <p:spPr bwMode="auto">
          <a:xfrm>
            <a:off x="990600" y="1219200"/>
            <a:ext cx="7162800" cy="4038600"/>
          </a:xfrm>
          <a:prstGeom prst="wedgeRectCallout">
            <a:avLst>
              <a:gd name="adj1" fmla="val -21231"/>
              <a:gd name="adj2" fmla="val 1116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4000" b="1" dirty="0" smtClean="0"/>
              <a:t>DAILY DOUBLE (Completion)</a:t>
            </a:r>
          </a:p>
          <a:p>
            <a:r>
              <a:rPr lang="en-US" sz="3200" dirty="0"/>
              <a:t>When an array of objects is instantiated, </a:t>
            </a:r>
            <a:endParaRPr lang="en-US" sz="3200" dirty="0" smtClean="0"/>
          </a:p>
          <a:p>
            <a:r>
              <a:rPr lang="en-US" sz="3200" dirty="0" smtClean="0"/>
              <a:t>each </a:t>
            </a:r>
            <a:r>
              <a:rPr lang="en-US" sz="3200" dirty="0"/>
              <a:t>cell has a value of </a:t>
            </a:r>
            <a:endParaRPr lang="en-US" sz="3200" dirty="0" smtClean="0"/>
          </a:p>
          <a:p>
            <a:r>
              <a:rPr lang="en-US" sz="3200" dirty="0" smtClean="0"/>
              <a:t>____________________ </a:t>
            </a:r>
            <a:r>
              <a:rPr lang="en-US" sz="3200" dirty="0"/>
              <a:t>by default.</a:t>
            </a:r>
          </a:p>
          <a:p>
            <a:endParaRPr lang="en-US" sz="4000" b="1" dirty="0"/>
          </a:p>
          <a:p>
            <a:r>
              <a:rPr lang="en-US" sz="4000" dirty="0"/>
              <a:t> 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1066800" y="228600"/>
            <a:ext cx="7086600" cy="461665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mtClean="0"/>
              <a:t>What is null?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5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7772400" y="5867400"/>
            <a:ext cx="1371600" cy="9906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/>
              <a:t>5,4</a:t>
            </a:r>
          </a:p>
        </p:txBody>
      </p:sp>
      <p:sp>
        <p:nvSpPr>
          <p:cNvPr id="2867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19600" y="6019800"/>
            <a:ext cx="762000" cy="685800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78" name="AutoShape 6"/>
          <p:cNvSpPr>
            <a:spLocks noChangeArrowheads="1"/>
          </p:cNvSpPr>
          <p:nvPr/>
        </p:nvSpPr>
        <p:spPr bwMode="auto">
          <a:xfrm>
            <a:off x="990600" y="1143000"/>
            <a:ext cx="7162800" cy="4038600"/>
          </a:xfrm>
          <a:prstGeom prst="wedgeRectCallout">
            <a:avLst>
              <a:gd name="adj1" fmla="val -21231"/>
              <a:gd name="adj2" fmla="val 11162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200" dirty="0"/>
              <a:t>You can access the size of an </a:t>
            </a:r>
            <a:r>
              <a:rPr lang="en-US" sz="3200" dirty="0" smtClean="0"/>
              <a:t>array</a:t>
            </a:r>
          </a:p>
          <a:p>
            <a:r>
              <a:rPr lang="en-US" sz="3200" dirty="0" smtClean="0"/>
              <a:t> </a:t>
            </a:r>
            <a:r>
              <a:rPr lang="en-US" sz="3200" dirty="0"/>
              <a:t>using the array’s </a:t>
            </a:r>
            <a:endParaRPr lang="en-US" sz="3200" dirty="0" smtClean="0"/>
          </a:p>
          <a:p>
            <a:r>
              <a:rPr lang="en-US" sz="3200" dirty="0" smtClean="0"/>
              <a:t>____________________ </a:t>
            </a:r>
            <a:r>
              <a:rPr lang="en-US" sz="3200" dirty="0"/>
              <a:t>instance variable.</a:t>
            </a:r>
          </a:p>
          <a:p>
            <a:endParaRPr lang="en-US" sz="3200" b="1" dirty="0"/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1066800" y="304800"/>
            <a:ext cx="7162800" cy="461665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What is length?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9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6553200" y="6096000"/>
            <a:ext cx="2590800" cy="7620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/>
              <a:t>Row 1, Col 1</a:t>
            </a:r>
          </a:p>
        </p:txBody>
      </p:sp>
      <p:sp>
        <p:nvSpPr>
          <p:cNvPr id="307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267200" y="6019800"/>
            <a:ext cx="762000" cy="685800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1219200" y="914400"/>
            <a:ext cx="7162800" cy="4038600"/>
          </a:xfrm>
          <a:prstGeom prst="wedgeRectCallout">
            <a:avLst>
              <a:gd name="adj1" fmla="val -21231"/>
              <a:gd name="adj2" fmla="val 1116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4000" b="1" dirty="0"/>
              <a:t> </a:t>
            </a:r>
            <a:r>
              <a:rPr lang="en-US" sz="4000" dirty="0"/>
              <a:t>There are many situations </a:t>
            </a:r>
            <a:endParaRPr lang="en-US" sz="4000" dirty="0" smtClean="0"/>
          </a:p>
          <a:p>
            <a:r>
              <a:rPr lang="en-US" sz="4000" dirty="0" smtClean="0"/>
              <a:t>in </a:t>
            </a:r>
            <a:r>
              <a:rPr lang="en-US" sz="4000" dirty="0"/>
              <a:t>which it is </a:t>
            </a:r>
            <a:r>
              <a:rPr lang="en-US" sz="4000" dirty="0" smtClean="0"/>
              <a:t>necessary </a:t>
            </a:r>
            <a:r>
              <a:rPr lang="en-US" sz="4000" dirty="0"/>
              <a:t>to </a:t>
            </a:r>
            <a:r>
              <a:rPr lang="en-US" sz="4000" dirty="0" smtClean="0"/>
              <a:t>write</a:t>
            </a:r>
          </a:p>
          <a:p>
            <a:r>
              <a:rPr lang="en-US" sz="4000" dirty="0" smtClean="0"/>
              <a:t> </a:t>
            </a:r>
            <a:r>
              <a:rPr lang="en-US" sz="4000" dirty="0"/>
              <a:t>a loop that iterates through an </a:t>
            </a:r>
            <a:endParaRPr lang="en-US" sz="4000" dirty="0" smtClean="0"/>
          </a:p>
          <a:p>
            <a:r>
              <a:rPr lang="en-US" sz="4000" dirty="0" smtClean="0"/>
              <a:t>array </a:t>
            </a:r>
            <a:r>
              <a:rPr lang="en-US" sz="4000" dirty="0"/>
              <a:t>one element at a time.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219200" y="228600"/>
            <a:ext cx="7086600" cy="461665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What is </a:t>
            </a:r>
            <a:r>
              <a:rPr lang="en-US" b="1" dirty="0" smtClean="0"/>
              <a:t>true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6705600" y="6096000"/>
            <a:ext cx="2438400" cy="7620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/>
              <a:t>1,2</a:t>
            </a:r>
          </a:p>
        </p:txBody>
      </p:sp>
      <p:sp>
        <p:nvSpPr>
          <p:cNvPr id="717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191000" y="6019800"/>
            <a:ext cx="762000" cy="685800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990600" y="914400"/>
            <a:ext cx="7162800" cy="4038600"/>
          </a:xfrm>
          <a:prstGeom prst="wedgeRectCallout">
            <a:avLst>
              <a:gd name="adj1" fmla="val -21231"/>
              <a:gd name="adj2" fmla="val 11162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4000" dirty="0"/>
              <a:t>The first index in an array is </a:t>
            </a:r>
            <a:r>
              <a:rPr lang="en-US" sz="4000" dirty="0" smtClean="0"/>
              <a:t>____.</a:t>
            </a:r>
          </a:p>
          <a:p>
            <a:pPr marL="742950" indent="-742950">
              <a:buAutoNum type="alphaLcPeriod"/>
            </a:pPr>
            <a:r>
              <a:rPr lang="en-US" sz="4000" dirty="0" smtClean="0"/>
              <a:t>1</a:t>
            </a:r>
          </a:p>
          <a:p>
            <a:pPr marL="742950" indent="-742950">
              <a:buAutoNum type="alphaLcPeriod"/>
            </a:pPr>
            <a:r>
              <a:rPr lang="en-US" sz="4000" dirty="0" smtClean="0"/>
              <a:t>0</a:t>
            </a:r>
          </a:p>
          <a:p>
            <a:pPr marL="742950" indent="-742950">
              <a:buAutoNum type="alphaLcPeriod"/>
            </a:pPr>
            <a:r>
              <a:rPr lang="en-US" sz="4000" dirty="0" smtClean="0"/>
              <a:t>-1</a:t>
            </a:r>
          </a:p>
          <a:p>
            <a:pPr marL="742950" indent="-742950">
              <a:buAutoNum type="alphaLcPeriod"/>
            </a:pPr>
            <a:r>
              <a:rPr lang="en-US" sz="4000" dirty="0" smtClean="0"/>
              <a:t>null</a:t>
            </a:r>
            <a:endParaRPr lang="en-US" sz="4000" dirty="0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066800" y="152400"/>
            <a:ext cx="7086600" cy="461665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What is </a:t>
            </a:r>
            <a:r>
              <a:rPr lang="en-US" b="1" dirty="0" smtClean="0"/>
              <a:t>0?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7239000" y="5943600"/>
            <a:ext cx="1905000" cy="9144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/>
              <a:t>1,3</a:t>
            </a:r>
          </a:p>
        </p:txBody>
      </p:sp>
      <p:sp>
        <p:nvSpPr>
          <p:cNvPr id="1024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191000" y="6019800"/>
            <a:ext cx="762000" cy="685800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990600" y="914400"/>
            <a:ext cx="7162800" cy="4038600"/>
          </a:xfrm>
          <a:prstGeom prst="wedgeRectCallout">
            <a:avLst>
              <a:gd name="adj1" fmla="val -21231"/>
              <a:gd name="adj2" fmla="val 1116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4000" dirty="0"/>
              <a:t>An array index must appear </a:t>
            </a:r>
            <a:endParaRPr lang="en-US" sz="4000" dirty="0" smtClean="0"/>
          </a:p>
          <a:p>
            <a:r>
              <a:rPr lang="en-US" sz="4000" dirty="0" smtClean="0"/>
              <a:t>within </a:t>
            </a:r>
            <a:r>
              <a:rPr lang="en-US" sz="4000" dirty="0"/>
              <a:t>the symbols </a:t>
            </a:r>
            <a:r>
              <a:rPr lang="en-US" sz="4000" dirty="0" smtClean="0"/>
              <a:t>____.</a:t>
            </a:r>
          </a:p>
          <a:p>
            <a:pPr marL="742950" indent="-742950">
              <a:buAutoNum type="alphaLcPeriod"/>
            </a:pPr>
            <a:r>
              <a:rPr lang="en-US" sz="4000" dirty="0" smtClean="0"/>
              <a:t>&lt; &gt;</a:t>
            </a:r>
          </a:p>
          <a:p>
            <a:pPr marL="742950" indent="-742950">
              <a:buAutoNum type="alphaLcPeriod"/>
            </a:pPr>
            <a:r>
              <a:rPr lang="en-US" sz="4000" dirty="0" smtClean="0"/>
              <a:t>{ }</a:t>
            </a:r>
          </a:p>
          <a:p>
            <a:pPr marL="742950" indent="-742950">
              <a:buAutoNum type="alphaLcPeriod"/>
            </a:pPr>
            <a:r>
              <a:rPr lang="en-US" sz="4000" dirty="0" smtClean="0"/>
              <a:t>( )</a:t>
            </a:r>
          </a:p>
          <a:p>
            <a:pPr marL="742950" indent="-742950">
              <a:buAutoNum type="alphaLcPeriod"/>
            </a:pPr>
            <a:r>
              <a:rPr lang="en-US" sz="4000" dirty="0" smtClean="0"/>
              <a:t>[ ]</a:t>
            </a:r>
            <a:endParaRPr lang="en-US" sz="4000" dirty="0"/>
          </a:p>
          <a:p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066800" y="152400"/>
            <a:ext cx="7086600" cy="461665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What is []?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7315200" y="5943600"/>
            <a:ext cx="1828800" cy="9144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/>
              <a:t>1,4</a:t>
            </a:r>
          </a:p>
        </p:txBody>
      </p:sp>
      <p:sp>
        <p:nvSpPr>
          <p:cNvPr id="1126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191000" y="6019800"/>
            <a:ext cx="762000" cy="685800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>
            <a:off x="914400" y="1066800"/>
            <a:ext cx="7772400" cy="4343400"/>
          </a:xfrm>
          <a:prstGeom prst="wedgeRectCallout">
            <a:avLst>
              <a:gd name="adj1" fmla="val -21231"/>
              <a:gd name="adj2" fmla="val 11162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200" dirty="0"/>
              <a:t>A(n) ____________________ consists of an </a:t>
            </a:r>
            <a:endParaRPr lang="en-US" sz="3200" dirty="0" smtClean="0"/>
          </a:p>
          <a:p>
            <a:r>
              <a:rPr lang="en-US" sz="3200" dirty="0" smtClean="0"/>
              <a:t>ordered </a:t>
            </a:r>
            <a:r>
              <a:rPr lang="en-US" sz="3200" dirty="0"/>
              <a:t>collection of similar items.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990600" y="228600"/>
            <a:ext cx="7239000" cy="461665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What is an array?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7086600" y="5943600"/>
            <a:ext cx="2057400" cy="9144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/>
              <a:t>2,1</a:t>
            </a:r>
          </a:p>
        </p:txBody>
      </p:sp>
      <p:sp>
        <p:nvSpPr>
          <p:cNvPr id="13316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114800" y="6019800"/>
            <a:ext cx="762000" cy="685800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auto">
          <a:xfrm>
            <a:off x="1066800" y="1143000"/>
            <a:ext cx="7162800" cy="4038600"/>
          </a:xfrm>
          <a:prstGeom prst="wedgeRectCallout">
            <a:avLst>
              <a:gd name="adj1" fmla="val -21231"/>
              <a:gd name="adj2" fmla="val 1116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4000" dirty="0" smtClean="0"/>
              <a:t>The last index in an array</a:t>
            </a:r>
          </a:p>
          <a:p>
            <a:r>
              <a:rPr lang="en-US" sz="4000" dirty="0" smtClean="0"/>
              <a:t> is equal to the size of the array.</a:t>
            </a:r>
          </a:p>
          <a:p>
            <a:r>
              <a:rPr lang="en-US" sz="4000" dirty="0" smtClean="0"/>
              <a:t> </a:t>
            </a:r>
            <a:endParaRPr lang="en-US" sz="4000" dirty="0"/>
          </a:p>
        </p:txBody>
      </p:sp>
      <p:graphicFrame>
        <p:nvGraphicFramePr>
          <p:cNvPr id="13319" name="Rectangle 7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13319" name="Clip" r:id="rId4" imgW="0" imgH="0" progId="MS_ClipArt_Gallery.2">
              <p:embed/>
            </p:oleObj>
          </a:graphicData>
        </a:graphic>
      </p:graphicFrame>
      <p:graphicFrame>
        <p:nvGraphicFramePr>
          <p:cNvPr id="13320" name="Rectangle 8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13320" name="Clip" r:id="rId5" imgW="0" imgH="0" progId="MS_ClipArt_Gallery.2">
              <p:embed/>
            </p:oleObj>
          </a:graphicData>
        </a:graphic>
      </p:graphicFrame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1066800" y="228600"/>
            <a:ext cx="7162800" cy="461665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What is False?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1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7696200" y="5638800"/>
            <a:ext cx="1447800" cy="8382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/>
              <a:t>2,2</a:t>
            </a:r>
          </a:p>
        </p:txBody>
      </p:sp>
      <p:sp>
        <p:nvSpPr>
          <p:cNvPr id="1229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267200" y="5943600"/>
            <a:ext cx="762000" cy="685800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914400" y="1066800"/>
            <a:ext cx="7467600" cy="4419600"/>
          </a:xfrm>
          <a:prstGeom prst="wedgeRectCallout">
            <a:avLst>
              <a:gd name="adj1" fmla="val -21231"/>
              <a:gd name="adj2" fmla="val 11162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dirty="0"/>
              <a:t>Which of the following would </a:t>
            </a:r>
            <a:endParaRPr lang="en-US" sz="3600" dirty="0" smtClean="0"/>
          </a:p>
          <a:p>
            <a:r>
              <a:rPr lang="en-US" sz="3600" dirty="0" smtClean="0"/>
              <a:t>Correctly declare </a:t>
            </a:r>
            <a:r>
              <a:rPr lang="en-US" sz="3600" dirty="0"/>
              <a:t>an array of </a:t>
            </a:r>
            <a:endParaRPr lang="en-US" sz="3600" dirty="0" smtClean="0"/>
          </a:p>
          <a:p>
            <a:r>
              <a:rPr lang="en-US" sz="3600" dirty="0" smtClean="0"/>
              <a:t>500 </a:t>
            </a:r>
            <a:r>
              <a:rPr lang="en-US" sz="3600" dirty="0"/>
              <a:t>integers named </a:t>
            </a:r>
            <a:r>
              <a:rPr lang="en-US" sz="3600" dirty="0" err="1"/>
              <a:t>abc</a:t>
            </a:r>
            <a:r>
              <a:rPr lang="en-US" sz="3600" dirty="0" smtClean="0"/>
              <a:t>?</a:t>
            </a:r>
          </a:p>
          <a:p>
            <a:r>
              <a:rPr lang="en-US" sz="3600" dirty="0" smtClean="0"/>
              <a:t>a. </a:t>
            </a:r>
            <a:r>
              <a:rPr lang="en-US" sz="3600" dirty="0" err="1"/>
              <a:t>int</a:t>
            </a:r>
            <a:r>
              <a:rPr lang="en-US" sz="3600" dirty="0"/>
              <a:t>[] </a:t>
            </a:r>
            <a:r>
              <a:rPr lang="en-US" sz="3600" dirty="0" err="1"/>
              <a:t>abc</a:t>
            </a:r>
            <a:r>
              <a:rPr lang="en-US" sz="3600" dirty="0"/>
              <a:t> = </a:t>
            </a:r>
            <a:r>
              <a:rPr lang="en-US" sz="3600" dirty="0" err="1"/>
              <a:t>int</a:t>
            </a:r>
            <a:r>
              <a:rPr lang="en-US" sz="3600" dirty="0"/>
              <a:t>[500];</a:t>
            </a:r>
          </a:p>
          <a:p>
            <a:r>
              <a:rPr lang="en-US" sz="3600" dirty="0" smtClean="0"/>
              <a:t>b. </a:t>
            </a:r>
            <a:r>
              <a:rPr lang="en-US" sz="3600" dirty="0" err="1"/>
              <a:t>int</a:t>
            </a:r>
            <a:r>
              <a:rPr lang="en-US" sz="3600" dirty="0"/>
              <a:t> </a:t>
            </a:r>
            <a:r>
              <a:rPr lang="en-US" sz="3600" dirty="0" err="1"/>
              <a:t>abc</a:t>
            </a:r>
            <a:r>
              <a:rPr lang="en-US" sz="3600" dirty="0"/>
              <a:t> = new </a:t>
            </a:r>
            <a:r>
              <a:rPr lang="en-US" sz="3600" dirty="0" err="1"/>
              <a:t>int</a:t>
            </a:r>
            <a:r>
              <a:rPr lang="en-US" sz="3600" dirty="0"/>
              <a:t>[500];</a:t>
            </a:r>
          </a:p>
          <a:p>
            <a:r>
              <a:rPr lang="en-US" sz="3600" dirty="0" smtClean="0"/>
              <a:t>c. </a:t>
            </a:r>
            <a:r>
              <a:rPr lang="en-US" sz="3600" dirty="0" err="1"/>
              <a:t>int</a:t>
            </a:r>
            <a:r>
              <a:rPr lang="en-US" sz="3600" dirty="0"/>
              <a:t>[] </a:t>
            </a:r>
            <a:r>
              <a:rPr lang="en-US" sz="3600" dirty="0" err="1"/>
              <a:t>abc</a:t>
            </a:r>
            <a:r>
              <a:rPr lang="en-US" sz="3600" dirty="0"/>
              <a:t> = new </a:t>
            </a:r>
            <a:r>
              <a:rPr lang="en-US" sz="3600" dirty="0" err="1"/>
              <a:t>int</a:t>
            </a:r>
            <a:r>
              <a:rPr lang="en-US" sz="3600" dirty="0"/>
              <a:t>[499</a:t>
            </a:r>
            <a:r>
              <a:rPr lang="en-US" sz="3600" dirty="0" smtClean="0"/>
              <a:t>];</a:t>
            </a:r>
          </a:p>
          <a:p>
            <a:r>
              <a:rPr lang="en-US" sz="3600" dirty="0" smtClean="0"/>
              <a:t>d. </a:t>
            </a:r>
            <a:r>
              <a:rPr lang="en-US" sz="3600" dirty="0" err="1"/>
              <a:t>int</a:t>
            </a:r>
            <a:r>
              <a:rPr lang="en-US" sz="3600" dirty="0"/>
              <a:t>[] </a:t>
            </a:r>
            <a:r>
              <a:rPr lang="en-US" sz="3600" dirty="0" err="1"/>
              <a:t>abc</a:t>
            </a:r>
            <a:r>
              <a:rPr lang="en-US" sz="3600" dirty="0"/>
              <a:t> = new </a:t>
            </a:r>
            <a:r>
              <a:rPr lang="en-US" sz="3600" dirty="0" err="1"/>
              <a:t>int</a:t>
            </a:r>
            <a:r>
              <a:rPr lang="en-US" sz="3600" dirty="0"/>
              <a:t>[500</a:t>
            </a:r>
            <a:r>
              <a:rPr lang="en-US" sz="3600" dirty="0" smtClean="0"/>
              <a:t>];</a:t>
            </a:r>
            <a:endParaRPr lang="en-US" sz="4000" dirty="0"/>
          </a:p>
          <a:p>
            <a:endParaRPr lang="en-US" sz="4000" dirty="0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990600" y="228601"/>
            <a:ext cx="7162800" cy="461665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What is d. </a:t>
            </a:r>
            <a:r>
              <a:rPr lang="en-US" dirty="0" err="1"/>
              <a:t>int</a:t>
            </a:r>
            <a:r>
              <a:rPr lang="en-US" dirty="0"/>
              <a:t>[] </a:t>
            </a:r>
            <a:r>
              <a:rPr lang="en-US" dirty="0" err="1"/>
              <a:t>abc</a:t>
            </a:r>
            <a:r>
              <a:rPr lang="en-US" dirty="0"/>
              <a:t> = new </a:t>
            </a:r>
            <a:r>
              <a:rPr lang="en-US" dirty="0" err="1"/>
              <a:t>int</a:t>
            </a:r>
            <a:r>
              <a:rPr lang="en-US" dirty="0"/>
              <a:t>[500</a:t>
            </a:r>
            <a:r>
              <a:rPr lang="en-US" dirty="0" smtClean="0"/>
              <a:t>];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7010400" y="5791200"/>
            <a:ext cx="2133600" cy="10668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/>
              <a:t>2,3</a:t>
            </a:r>
          </a:p>
        </p:txBody>
      </p:sp>
      <p:sp>
        <p:nvSpPr>
          <p:cNvPr id="1536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191000" y="5943600"/>
            <a:ext cx="762000" cy="685800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838200" y="1066800"/>
            <a:ext cx="7162800" cy="4038600"/>
          </a:xfrm>
          <a:prstGeom prst="wedgeRectCallout">
            <a:avLst>
              <a:gd name="adj1" fmla="val -21231"/>
              <a:gd name="adj2" fmla="val 1116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4000" dirty="0"/>
              <a:t>Referring to an invalid array </a:t>
            </a:r>
            <a:endParaRPr lang="en-US" sz="4000" dirty="0" smtClean="0"/>
          </a:p>
          <a:p>
            <a:r>
              <a:rPr lang="en-US" sz="4000" dirty="0" smtClean="0"/>
              <a:t>index </a:t>
            </a:r>
            <a:r>
              <a:rPr lang="en-US" sz="4000" dirty="0"/>
              <a:t>results in a(n) ____.</a:t>
            </a:r>
          </a:p>
          <a:p>
            <a:r>
              <a:rPr lang="en-US" sz="4000" dirty="0" smtClean="0"/>
              <a:t>a. </a:t>
            </a:r>
            <a:r>
              <a:rPr lang="en-US" sz="4000" dirty="0"/>
              <a:t>invalid argument error</a:t>
            </a:r>
          </a:p>
          <a:p>
            <a:r>
              <a:rPr lang="en-US" sz="4000" dirty="0" smtClean="0"/>
              <a:t>b. </a:t>
            </a:r>
            <a:r>
              <a:rPr lang="en-US" sz="4000" dirty="0"/>
              <a:t>null pointer exception</a:t>
            </a:r>
          </a:p>
          <a:p>
            <a:r>
              <a:rPr lang="en-US" sz="4000" dirty="0" smtClean="0"/>
              <a:t>c. </a:t>
            </a:r>
            <a:r>
              <a:rPr lang="en-US" sz="4000" dirty="0"/>
              <a:t>range-bound error</a:t>
            </a:r>
          </a:p>
          <a:p>
            <a:r>
              <a:rPr lang="en-US" sz="4000" dirty="0" smtClean="0"/>
              <a:t>d. </a:t>
            </a:r>
            <a:r>
              <a:rPr lang="en-US" sz="4000" dirty="0"/>
              <a:t>arithmetic exception</a:t>
            </a:r>
          </a:p>
          <a:p>
            <a:endParaRPr lang="en-US" sz="4000" dirty="0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838200" y="228600"/>
            <a:ext cx="7239000" cy="461665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What is © </a:t>
            </a:r>
            <a:r>
              <a:rPr lang="en-US" dirty="0"/>
              <a:t>range-bound </a:t>
            </a:r>
            <a:r>
              <a:rPr lang="en-US" dirty="0" smtClean="0"/>
              <a:t>error?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 animBg="1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CC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E2"/>
      </a:accent3>
      <a:accent4>
        <a:srgbClr val="000000"/>
      </a:accent4>
      <a:accent5>
        <a:srgbClr val="AAE2CA"/>
      </a:accent5>
      <a:accent6>
        <a:srgbClr val="2D2DB9"/>
      </a:accent6>
      <a:hlink>
        <a:srgbClr val="003300"/>
      </a:hlink>
      <a:folHlink>
        <a:srgbClr val="FFFFCC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4434</TotalTime>
  <Words>734</Words>
  <Application>Microsoft Office PowerPoint</Application>
  <PresentationFormat>On-screen Show (4:3)</PresentationFormat>
  <Paragraphs>173</Paragraphs>
  <Slides>22</Slides>
  <Notes>0</Notes>
  <HiddenSlides>0</HiddenSlides>
  <MMClips>0</MMClips>
  <ScaleCrop>false</ScaleCrop>
  <HeadingPairs>
    <vt:vector size="10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  <vt:variant>
        <vt:lpstr>Custom Shows</vt:lpstr>
      </vt:variant>
      <vt:variant>
        <vt:i4>1</vt:i4>
      </vt:variant>
    </vt:vector>
  </HeadingPairs>
  <TitlesOfParts>
    <vt:vector size="26" baseType="lpstr">
      <vt:lpstr>Times New Roman</vt:lpstr>
      <vt:lpstr>Office Theme</vt:lpstr>
      <vt:lpstr>Microsoft Clip Gallery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(1.1)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Jeopardy</dc:title>
  <dc:creator>Jerry Myers</dc:creator>
  <dc:description>Created by Jerry Myers is 1998 for a class.</dc:description>
  <cp:lastModifiedBy>End User</cp:lastModifiedBy>
  <cp:revision>61</cp:revision>
  <cp:lastPrinted>2001-01-31T16:21:13Z</cp:lastPrinted>
  <dcterms:created xsi:type="dcterms:W3CDTF">1998-08-03T22:24:04Z</dcterms:created>
  <dcterms:modified xsi:type="dcterms:W3CDTF">2010-05-04T15:32:05Z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ate completed">
    <vt:lpwstr>1998</vt:lpwstr>
  </property>
</Properties>
</file>