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514600"/>
            <a:ext cx="9144000" cy="914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3479800"/>
            <a:ext cx="9144000" cy="635000"/>
          </a:xfrm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0" y="6629400"/>
            <a:ext cx="1905000" cy="228600"/>
          </a:xfrm>
        </p:spPr>
        <p:txBody>
          <a:bodyPr/>
          <a:lstStyle>
            <a:lvl1pPr>
              <a:defRPr b="1">
                <a:latin typeface="Arial" charset="0"/>
              </a:defRPr>
            </a:lvl1pPr>
          </a:lstStyle>
          <a:p>
            <a:fld id="{076D35EC-294C-47E4-B265-298FF2FBA89A}" type="datetimeFigureOut">
              <a:rPr lang="en-US" smtClean="0"/>
              <a:pPr/>
              <a:t>12/3/2012</a:t>
            </a:fld>
            <a:endParaRPr lang="en-US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629400"/>
            <a:ext cx="2895600" cy="228600"/>
          </a:xfrm>
        </p:spPr>
        <p:txBody>
          <a:bodyPr/>
          <a:lstStyle>
            <a:lvl1pPr>
              <a:defRPr b="1"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239000" y="6629400"/>
            <a:ext cx="1905000" cy="228600"/>
          </a:xfrm>
        </p:spPr>
        <p:txBody>
          <a:bodyPr/>
          <a:lstStyle>
            <a:lvl1pPr>
              <a:defRPr b="1">
                <a:latin typeface="Arial" charset="0"/>
              </a:defRPr>
            </a:lvl1pPr>
          </a:lstStyle>
          <a:p>
            <a:fld id="{F74CD11D-CE5C-4693-ADB4-2E8D084DB2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6D35EC-294C-47E4-B265-298FF2FBA89A}" type="datetimeFigureOut">
              <a:rPr lang="en-US" smtClean="0"/>
              <a:pPr/>
              <a:t>12/3/2012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4CD11D-CE5C-4693-ADB4-2E8D084DB2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4650" y="304800"/>
            <a:ext cx="219075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304800"/>
            <a:ext cx="641985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6D35EC-294C-47E4-B265-298FF2FBA89A}" type="datetimeFigureOut">
              <a:rPr lang="en-US" smtClean="0"/>
              <a:pPr/>
              <a:t>12/3/2012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4CD11D-CE5C-4693-ADB4-2E8D084DB2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6D35EC-294C-47E4-B265-298FF2FBA89A}" type="datetimeFigureOut">
              <a:rPr lang="en-US" smtClean="0"/>
              <a:pPr/>
              <a:t>12/3/2012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4CD11D-CE5C-4693-ADB4-2E8D084DB2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6D35EC-294C-47E4-B265-298FF2FBA89A}" type="datetimeFigureOut">
              <a:rPr lang="en-US" smtClean="0"/>
              <a:pPr/>
              <a:t>12/3/2012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4CD11D-CE5C-4693-ADB4-2E8D084DB2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219200"/>
            <a:ext cx="36957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219200"/>
            <a:ext cx="36957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6D35EC-294C-47E4-B265-298FF2FBA89A}" type="datetimeFigureOut">
              <a:rPr lang="en-US" smtClean="0"/>
              <a:pPr/>
              <a:t>12/3/2012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4CD11D-CE5C-4693-ADB4-2E8D084DB2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6D35EC-294C-47E4-B265-298FF2FBA89A}" type="datetimeFigureOut">
              <a:rPr lang="en-US" smtClean="0"/>
              <a:pPr/>
              <a:t>12/3/2012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4CD11D-CE5C-4693-ADB4-2E8D084DB2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6D35EC-294C-47E4-B265-298FF2FBA89A}" type="datetimeFigureOut">
              <a:rPr lang="en-US" smtClean="0"/>
              <a:pPr/>
              <a:t>12/3/2012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4CD11D-CE5C-4693-ADB4-2E8D084DB2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6D35EC-294C-47E4-B265-298FF2FBA89A}" type="datetimeFigureOut">
              <a:rPr lang="en-US" smtClean="0"/>
              <a:pPr/>
              <a:t>12/3/2012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4CD11D-CE5C-4693-ADB4-2E8D084DB2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6D35EC-294C-47E4-B265-298FF2FBA89A}" type="datetimeFigureOut">
              <a:rPr lang="en-US" smtClean="0"/>
              <a:pPr/>
              <a:t>12/3/2012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4CD11D-CE5C-4693-ADB4-2E8D084DB2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6D35EC-294C-47E4-B265-298FF2FBA89A}" type="datetimeFigureOut">
              <a:rPr lang="en-US" smtClean="0"/>
              <a:pPr/>
              <a:t>12/3/2012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4CD11D-CE5C-4693-ADB4-2E8D084DB2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219200"/>
            <a:ext cx="75438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304800"/>
            <a:ext cx="8763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770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+mn-lt"/>
              </a:defRPr>
            </a:lvl1pPr>
          </a:lstStyle>
          <a:p>
            <a:fld id="{076D35EC-294C-47E4-B265-298FF2FBA89A}" type="datetimeFigureOut">
              <a:rPr lang="en-US" smtClean="0"/>
              <a:pPr/>
              <a:t>12/3/2012</a:t>
            </a:fld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133600" y="6477000"/>
            <a:ext cx="4876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770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+mn-lt"/>
              </a:defRPr>
            </a:lvl1pPr>
          </a:lstStyle>
          <a:p>
            <a:fld id="{F74CD11D-CE5C-4693-ADB4-2E8D084DB2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 thruBlk="1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Narrow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Narrow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Narrow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Narrow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Narrow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Narrow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Narrow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qbH6njSlhEo&amp;NR=1&amp;feature=endscreen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IAZ8QG8uz9I" TargetMode="External"/><Relationship Id="rId2" Type="http://schemas.openxmlformats.org/officeDocument/2006/relationships/hyperlink" Target="http://www.youtube.com/watch?v=3JKBK6M-s9U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user/nikebasketball?feature=pvchclk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5: Product and Price Decisions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Sports and Entertainment Marketing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in New Product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Step 4 – Business Analysis</a:t>
            </a:r>
            <a:endParaRPr lang="en-US" dirty="0" smtClean="0"/>
          </a:p>
          <a:p>
            <a:pPr lvl="0"/>
            <a:r>
              <a:rPr lang="en-US" dirty="0" smtClean="0"/>
              <a:t> financial aspects of making product</a:t>
            </a:r>
          </a:p>
          <a:p>
            <a:pPr lvl="0"/>
            <a:r>
              <a:rPr lang="en-US" dirty="0" smtClean="0"/>
              <a:t>Marketing the product </a:t>
            </a:r>
          </a:p>
          <a:p>
            <a:pPr lvl="0"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in New Product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219200"/>
            <a:ext cx="7543800" cy="4953000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Step 5 – Development</a:t>
            </a:r>
            <a:endParaRPr lang="en-US" dirty="0" smtClean="0"/>
          </a:p>
          <a:p>
            <a:r>
              <a:rPr lang="en-US" b="1" u="sng" dirty="0" smtClean="0"/>
              <a:t>Prototype</a:t>
            </a:r>
            <a:r>
              <a:rPr lang="en-US" dirty="0" smtClean="0"/>
              <a:t> – the first model of the product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Step 6 – Test Marketing</a:t>
            </a:r>
            <a:endParaRPr lang="en-US" dirty="0" smtClean="0"/>
          </a:p>
          <a:p>
            <a:pPr lvl="0"/>
            <a:r>
              <a:rPr lang="en-US" dirty="0" smtClean="0"/>
              <a:t> offering the product for sale in a small geographic area</a:t>
            </a:r>
          </a:p>
          <a:p>
            <a:pPr lvl="0"/>
            <a:r>
              <a:rPr lang="en-US" dirty="0" smtClean="0"/>
              <a:t>Results help to project sales</a:t>
            </a:r>
          </a:p>
          <a:p>
            <a:pPr>
              <a:buNone/>
            </a:pPr>
            <a:r>
              <a:rPr lang="en-US" b="1" dirty="0" smtClean="0"/>
              <a:t>Step 7 – Commercialization</a:t>
            </a:r>
            <a:endParaRPr lang="en-US" dirty="0" smtClean="0"/>
          </a:p>
          <a:p>
            <a:r>
              <a:rPr lang="en-US" dirty="0" smtClean="0"/>
              <a:t>A process that involves producing and marketing a new product</a:t>
            </a:r>
            <a:r>
              <a:rPr lang="en-US" b="1" dirty="0" smtClean="0"/>
              <a:t> </a:t>
            </a:r>
            <a:endParaRPr lang="en-US" dirty="0" smtClean="0"/>
          </a:p>
          <a:p>
            <a:pPr lvl="0"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  </a:t>
            </a:r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about you????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Have you ever bought a new product when it was first introduced?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 Life Cycle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US" b="1" dirty="0" smtClean="0"/>
              <a:t>Introduction Stage – </a:t>
            </a:r>
            <a:r>
              <a:rPr lang="en-US" dirty="0" smtClean="0"/>
              <a:t>when a product is first introduced into the marketplace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Product Pricing Strategies</a:t>
            </a:r>
          </a:p>
          <a:p>
            <a:r>
              <a:rPr lang="en-US" dirty="0" smtClean="0"/>
              <a:t>	</a:t>
            </a:r>
            <a:r>
              <a:rPr lang="en-US" b="1" u="sng" dirty="0" smtClean="0"/>
              <a:t>Penetration Pricing</a:t>
            </a:r>
            <a:r>
              <a:rPr lang="en-US" dirty="0" smtClean="0"/>
              <a:t> –a company offers a new product at a price significantly lower than its competitor</a:t>
            </a:r>
          </a:p>
          <a:p>
            <a:r>
              <a:rPr lang="en-US" dirty="0" smtClean="0"/>
              <a:t>	</a:t>
            </a:r>
            <a:r>
              <a:rPr lang="en-US" b="1" u="sng" dirty="0" smtClean="0"/>
              <a:t>Price Skimming</a:t>
            </a:r>
            <a:r>
              <a:rPr lang="en-US" dirty="0" smtClean="0"/>
              <a:t> – the practice of selling a product at a high price, usually during the introduction of a new product </a:t>
            </a:r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 Life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 smtClean="0"/>
              <a:t>Rise Stage</a:t>
            </a:r>
            <a:endParaRPr lang="en-US" dirty="0" smtClean="0"/>
          </a:p>
          <a:p>
            <a:r>
              <a:rPr lang="en-US" dirty="0" smtClean="0"/>
              <a:t>	More competitors will be entering the marketplace</a:t>
            </a:r>
          </a:p>
          <a:p>
            <a:pPr lvl="0">
              <a:buNone/>
            </a:pPr>
            <a:endParaRPr lang="en-US" dirty="0" smtClean="0"/>
          </a:p>
          <a:p>
            <a:pPr lvl="1"/>
            <a:r>
              <a:rPr lang="en-US" dirty="0" smtClean="0"/>
              <a:t> </a:t>
            </a:r>
            <a:r>
              <a:rPr lang="en-US" dirty="0" smtClean="0"/>
              <a:t>Distribution becomes important from small stores to wal-mart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 Life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US" b="1" dirty="0" smtClean="0"/>
              <a:t>Peak Stage</a:t>
            </a:r>
            <a:endParaRPr lang="en-US" dirty="0" smtClean="0"/>
          </a:p>
          <a:p>
            <a:pPr lvl="0"/>
            <a:r>
              <a:rPr lang="en-US" dirty="0" smtClean="0"/>
              <a:t>Sales begin to slow</a:t>
            </a:r>
          </a:p>
          <a:p>
            <a:pPr lvl="0"/>
            <a:r>
              <a:rPr lang="en-US" dirty="0" smtClean="0"/>
              <a:t>Repeat customers stop buying</a:t>
            </a:r>
          </a:p>
          <a:p>
            <a:pPr lvl="0"/>
            <a:r>
              <a:rPr lang="en-US" dirty="0" smtClean="0"/>
              <a:t>New buyers are hard to find</a:t>
            </a:r>
            <a:r>
              <a:rPr lang="en-US" dirty="0" smtClean="0"/>
              <a:t> </a:t>
            </a:r>
          </a:p>
          <a:p>
            <a:pPr lvl="0"/>
            <a:r>
              <a:rPr lang="en-US" dirty="0" smtClean="0"/>
              <a:t> </a:t>
            </a:r>
            <a:r>
              <a:rPr lang="en-US" dirty="0" smtClean="0"/>
              <a:t>Find features to distinguish a difference between competitors</a:t>
            </a:r>
            <a:endParaRPr lang="en-US" dirty="0" smtClean="0"/>
          </a:p>
          <a:p>
            <a:pPr lvl="0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 Life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Decline Stage</a:t>
            </a:r>
          </a:p>
          <a:p>
            <a:r>
              <a:rPr lang="en-US" dirty="0" smtClean="0"/>
              <a:t>Sales begin to drop</a:t>
            </a:r>
          </a:p>
          <a:p>
            <a:r>
              <a:rPr lang="en-US" dirty="0" smtClean="0"/>
              <a:t>Profit begins to drop</a:t>
            </a:r>
          </a:p>
          <a:p>
            <a:r>
              <a:rPr lang="en-US" dirty="0" smtClean="0"/>
              <a:t>Technological advances cause an entire categories to decline</a:t>
            </a:r>
          </a:p>
          <a:p>
            <a:r>
              <a:rPr lang="en-US" dirty="0" smtClean="0"/>
              <a:t>Example: Cassettes or CD’s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Obsolescence Stage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a product is no longer made</a:t>
            </a:r>
          </a:p>
          <a:p>
            <a:pPr lvl="1"/>
            <a:r>
              <a:rPr lang="en-US" dirty="0" smtClean="0"/>
              <a:t>Example: </a:t>
            </a:r>
            <a:r>
              <a:rPr lang="en-US" dirty="0" smtClean="0">
                <a:hlinkClick r:id="rId2"/>
              </a:rPr>
              <a:t>Walkman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Re-emergence of an Obsolete Product</a:t>
            </a:r>
          </a:p>
          <a:p>
            <a:pPr lvl="1"/>
            <a:r>
              <a:rPr lang="en-US" dirty="0" smtClean="0"/>
              <a:t>Example: Furby</a:t>
            </a:r>
          </a:p>
          <a:p>
            <a:pPr lvl="1"/>
            <a:r>
              <a:rPr lang="en-US" dirty="0" smtClean="0"/>
              <a:t>2005 </a:t>
            </a:r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www.youtube.com/watch?v=3JKBK6M-s9U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2012 </a:t>
            </a:r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www.youtube.com/watch?v=IAZ8QG8uz9I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Fad</a:t>
            </a:r>
            <a:r>
              <a:rPr lang="en-US" dirty="0" smtClean="0"/>
              <a:t> </a:t>
            </a:r>
            <a:r>
              <a:rPr lang="en-US" dirty="0" smtClean="0"/>
              <a:t>– a product when first </a:t>
            </a:r>
            <a:r>
              <a:rPr lang="en-US" dirty="0" smtClean="0"/>
              <a:t>introduced creates a swell of a shopping </a:t>
            </a:r>
            <a:r>
              <a:rPr lang="en-US" dirty="0" smtClean="0"/>
              <a:t>frenzy</a:t>
            </a:r>
          </a:p>
          <a:p>
            <a:endParaRPr lang="en-US" dirty="0" smtClean="0"/>
          </a:p>
          <a:p>
            <a:r>
              <a:rPr lang="en-US" dirty="0" smtClean="0"/>
              <a:t>Activity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Differentiate between a product item and product line</a:t>
            </a:r>
          </a:p>
          <a:p>
            <a:pPr lvl="0"/>
            <a:r>
              <a:rPr lang="en-US" dirty="0" smtClean="0"/>
              <a:t>Classify products as consumer goods or business goods</a:t>
            </a:r>
          </a:p>
          <a:p>
            <a:pPr lvl="0"/>
            <a:r>
              <a:rPr lang="en-US" dirty="0" smtClean="0"/>
              <a:t>Explain the seven steps in developing a new product</a:t>
            </a:r>
          </a:p>
          <a:p>
            <a:pPr lvl="0"/>
            <a:r>
              <a:rPr lang="en-US" dirty="0" smtClean="0"/>
              <a:t>Identify the stages in a product’s life cycle</a:t>
            </a:r>
          </a:p>
          <a:p>
            <a:pPr lvl="0"/>
            <a:r>
              <a:rPr lang="en-US" dirty="0" smtClean="0"/>
              <a:t>Define price and the role it plays in determining profit</a:t>
            </a:r>
          </a:p>
          <a:p>
            <a:pPr lvl="0"/>
            <a:r>
              <a:rPr lang="en-US" dirty="0" smtClean="0"/>
              <a:t>Describe the factors that affect pricing decisions</a:t>
            </a:r>
          </a:p>
          <a:p>
            <a:pPr lvl="0"/>
            <a:r>
              <a:rPr lang="en-US" dirty="0" smtClean="0"/>
              <a:t>Identify pricing strategies</a:t>
            </a:r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 of Product Life </a:t>
            </a:r>
            <a:r>
              <a:rPr lang="en-US" dirty="0" smtClean="0"/>
              <a:t>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How </a:t>
            </a:r>
            <a:r>
              <a:rPr lang="en-US" i="1" dirty="0" smtClean="0"/>
              <a:t>do managers manage the products through the product life cycle?</a:t>
            </a:r>
            <a:endParaRPr lang="en-US" dirty="0" smtClean="0"/>
          </a:p>
          <a:p>
            <a:pPr lvl="1"/>
            <a:r>
              <a:rPr lang="en-US" dirty="0" smtClean="0"/>
              <a:t>Modify the product</a:t>
            </a:r>
          </a:p>
          <a:p>
            <a:pPr lvl="1"/>
            <a:r>
              <a:rPr lang="en-US" dirty="0" smtClean="0"/>
              <a:t>Market the product</a:t>
            </a:r>
          </a:p>
          <a:p>
            <a:pPr lvl="1"/>
            <a:r>
              <a:rPr lang="en-US" dirty="0" smtClean="0"/>
              <a:t>Reposition the product</a:t>
            </a:r>
            <a:r>
              <a:rPr lang="en-US" dirty="0" smtClean="0"/>
              <a:t> </a:t>
            </a:r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 Modification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219200"/>
            <a:ext cx="7543800" cy="5638800"/>
          </a:xfrm>
        </p:spPr>
        <p:txBody>
          <a:bodyPr/>
          <a:lstStyle/>
          <a:p>
            <a:r>
              <a:rPr lang="en-US" b="1" u="sng" dirty="0" smtClean="0"/>
              <a:t>Product Modification</a:t>
            </a:r>
            <a:r>
              <a:rPr lang="en-US" dirty="0" smtClean="0"/>
              <a:t> – </a:t>
            </a:r>
            <a:r>
              <a:rPr lang="en-US" dirty="0" smtClean="0"/>
              <a:t>changing the products characteristics</a:t>
            </a:r>
          </a:p>
          <a:p>
            <a:pPr lvl="1"/>
            <a:r>
              <a:rPr lang="en-US" dirty="0" smtClean="0"/>
              <a:t>Features</a:t>
            </a:r>
          </a:p>
          <a:p>
            <a:pPr lvl="1"/>
            <a:r>
              <a:rPr lang="en-US" dirty="0" smtClean="0"/>
              <a:t>Appearance</a:t>
            </a:r>
          </a:p>
          <a:p>
            <a:pPr lvl="1"/>
            <a:r>
              <a:rPr lang="en-US" dirty="0" smtClean="0"/>
              <a:t>Package</a:t>
            </a:r>
          </a:p>
          <a:p>
            <a:pPr lvl="1"/>
            <a:r>
              <a:rPr lang="en-US" dirty="0" smtClean="0"/>
              <a:t>Design </a:t>
            </a:r>
          </a:p>
          <a:p>
            <a:pPr lvl="1"/>
            <a:r>
              <a:rPr lang="en-US" dirty="0" smtClean="0"/>
              <a:t>Quality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Purpose: new and improved to</a:t>
            </a:r>
            <a:br>
              <a:rPr lang="en-US" dirty="0" smtClean="0"/>
            </a:br>
            <a:r>
              <a:rPr lang="en-US" dirty="0" smtClean="0"/>
              <a:t>increase sales</a:t>
            </a:r>
            <a:endParaRPr lang="en-US" dirty="0"/>
          </a:p>
        </p:txBody>
      </p:sp>
      <p:pic>
        <p:nvPicPr>
          <p:cNvPr id="1026" name="Picture 2" descr="http://upload.wikimedia.org/wikipedia/commons/1/1f/GatoradeOriginalGlassBott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2209800"/>
            <a:ext cx="1638300" cy="2200275"/>
          </a:xfrm>
          <a:prstGeom prst="rect">
            <a:avLst/>
          </a:prstGeom>
          <a:noFill/>
        </p:spPr>
      </p:pic>
      <p:pic>
        <p:nvPicPr>
          <p:cNvPr id="1028" name="Picture 4" descr="http://t2.gstatic.com/images?q=tbn:ANd9GcSVt6oBksPxRw4OvCh_VbdJHBpIG0l16iH_4a5PdtpzObYcEsQNv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4724400"/>
            <a:ext cx="2590800" cy="1762126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Market Modification</a:t>
            </a:r>
            <a:r>
              <a:rPr lang="en-US" dirty="0" smtClean="0"/>
              <a:t> – </a:t>
            </a:r>
            <a:r>
              <a:rPr lang="en-US" dirty="0" smtClean="0"/>
              <a:t>strategy used to find new customers or to encourage current customers to use more of the product</a:t>
            </a:r>
            <a:endParaRPr lang="en-US" dirty="0" smtClean="0"/>
          </a:p>
          <a:p>
            <a:endParaRPr lang="en-US" dirty="0" smtClean="0"/>
          </a:p>
          <a:p>
            <a:r>
              <a:rPr lang="en-US" b="1" u="sng" dirty="0" smtClean="0"/>
              <a:t>Repositioning</a:t>
            </a:r>
            <a:r>
              <a:rPr lang="en-US" dirty="0" smtClean="0"/>
              <a:t> </a:t>
            </a:r>
            <a:r>
              <a:rPr lang="en-US" dirty="0" smtClean="0"/>
              <a:t>– involves changing a product’s image in relation to its competitor’s images</a:t>
            </a:r>
            <a:endParaRPr lang="en-US" dirty="0" smtClean="0"/>
          </a:p>
          <a:p>
            <a:endParaRPr lang="en-US" dirty="0" smtClean="0"/>
          </a:p>
          <a:p>
            <a:pPr lvl="1"/>
            <a:r>
              <a:rPr lang="en-US" dirty="0" smtClean="0"/>
              <a:t>Example: </a:t>
            </a:r>
            <a:r>
              <a:rPr lang="en-US" dirty="0" smtClean="0"/>
              <a:t>New Balance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fade thruBlk="1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Pricing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b="1" u="sng" dirty="0" smtClean="0"/>
              <a:t>Price</a:t>
            </a:r>
            <a:r>
              <a:rPr lang="en-US" dirty="0" smtClean="0"/>
              <a:t> </a:t>
            </a:r>
            <a:r>
              <a:rPr lang="en-US" dirty="0" smtClean="0"/>
              <a:t>– the value placed on the goods or services being exchanged</a:t>
            </a:r>
            <a:endParaRPr lang="en-US" dirty="0" smtClean="0"/>
          </a:p>
          <a:p>
            <a:r>
              <a:rPr lang="en-US" b="1" dirty="0" smtClean="0"/>
              <a:t>What factors influence price?</a:t>
            </a:r>
            <a:endParaRPr lang="en-US" dirty="0" smtClean="0"/>
          </a:p>
          <a:p>
            <a:pPr lvl="1"/>
            <a:r>
              <a:rPr lang="en-US" dirty="0" smtClean="0"/>
              <a:t>What consumers are willing to pay</a:t>
            </a:r>
          </a:p>
          <a:p>
            <a:pPr lvl="1"/>
            <a:r>
              <a:rPr lang="en-US" dirty="0" smtClean="0"/>
              <a:t>How much it cost to make it</a:t>
            </a:r>
          </a:p>
          <a:p>
            <a:pPr lvl="1"/>
            <a:r>
              <a:rPr lang="en-US" dirty="0" smtClean="0"/>
              <a:t>Competitor pricing</a:t>
            </a:r>
          </a:p>
          <a:p>
            <a:pPr lvl="1"/>
            <a:r>
              <a:rPr lang="en-US" dirty="0" smtClean="0"/>
              <a:t>Marketing Cost</a:t>
            </a:r>
          </a:p>
          <a:p>
            <a:pPr lvl="1"/>
            <a:r>
              <a:rPr lang="en-US" dirty="0" smtClean="0"/>
              <a:t>Quality of the good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ransition>
    <p:fade thruBlk="1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52400"/>
            <a:ext cx="7543800" cy="6096000"/>
          </a:xfrm>
        </p:spPr>
        <p:txBody>
          <a:bodyPr/>
          <a:lstStyle/>
          <a:p>
            <a:r>
              <a:rPr lang="en-US" b="1" dirty="0" smtClean="0"/>
              <a:t>Consumer Perception</a:t>
            </a:r>
            <a:r>
              <a:rPr lang="en-US" dirty="0" smtClean="0"/>
              <a:t> </a:t>
            </a:r>
            <a:r>
              <a:rPr lang="en-US" dirty="0" smtClean="0"/>
              <a:t>– </a:t>
            </a:r>
            <a:r>
              <a:rPr lang="en-US" dirty="0" smtClean="0"/>
              <a:t>A marketing concept that encompasses a customer's impression, awareness </a:t>
            </a:r>
            <a:r>
              <a:rPr lang="en-US" dirty="0" smtClean="0"/>
              <a:t>about </a:t>
            </a:r>
            <a:r>
              <a:rPr lang="en-US" dirty="0" smtClean="0"/>
              <a:t>a company or its offerings</a:t>
            </a:r>
            <a:br>
              <a:rPr lang="en-US" dirty="0" smtClean="0"/>
            </a:br>
            <a:endParaRPr lang="en-US" dirty="0" smtClean="0"/>
          </a:p>
          <a:p>
            <a:r>
              <a:rPr lang="en-US" b="1" u="sng" dirty="0" smtClean="0"/>
              <a:t>Prestige Pricing</a:t>
            </a:r>
            <a:r>
              <a:rPr lang="en-US" dirty="0" smtClean="0"/>
              <a:t> </a:t>
            </a:r>
            <a:r>
              <a:rPr lang="en-US" dirty="0" smtClean="0"/>
              <a:t>– pricing based on consumer perception</a:t>
            </a:r>
            <a:endParaRPr lang="en-US" dirty="0" smtClean="0"/>
          </a:p>
          <a:p>
            <a:pPr lvl="1"/>
            <a:r>
              <a:rPr lang="en-US" dirty="0" smtClean="0"/>
              <a:t>Example</a:t>
            </a:r>
            <a:r>
              <a:rPr lang="en-US" dirty="0" smtClean="0"/>
              <a:t>: </a:t>
            </a:r>
            <a:r>
              <a:rPr lang="en-US" dirty="0" smtClean="0"/>
              <a:t>Rolex</a:t>
            </a:r>
            <a:endParaRPr lang="en-US" dirty="0" smtClean="0"/>
          </a:p>
          <a:p>
            <a:r>
              <a:rPr lang="en-US" b="1" u="sng" dirty="0" smtClean="0"/>
              <a:t>Odd-Even </a:t>
            </a:r>
            <a:r>
              <a:rPr lang="en-US" b="1" u="sng" dirty="0" smtClean="0"/>
              <a:t>Pricing</a:t>
            </a:r>
            <a:r>
              <a:rPr lang="en-US" dirty="0" smtClean="0"/>
              <a:t> </a:t>
            </a:r>
            <a:r>
              <a:rPr lang="en-US" dirty="0" smtClean="0"/>
              <a:t>–pricing goods with either an odd number or even number to match a products image</a:t>
            </a:r>
            <a:endParaRPr lang="en-US" dirty="0" smtClean="0"/>
          </a:p>
          <a:p>
            <a:r>
              <a:rPr lang="en-US" dirty="0" smtClean="0"/>
              <a:t>Example</a:t>
            </a:r>
            <a:r>
              <a:rPr lang="en-US" dirty="0" smtClean="0"/>
              <a:t>: </a:t>
            </a:r>
            <a:r>
              <a:rPr lang="en-US" dirty="0" smtClean="0"/>
              <a:t>$25.88 (wal-mart)</a:t>
            </a:r>
          </a:p>
          <a:p>
            <a:endParaRPr lang="en-US" dirty="0" smtClean="0"/>
          </a:p>
          <a:p>
            <a:r>
              <a:rPr lang="en-US" b="1" u="sng" dirty="0" smtClean="0"/>
              <a:t>Target Pricing- </a:t>
            </a:r>
            <a:r>
              <a:rPr lang="en-US" dirty="0" smtClean="0"/>
              <a:t>pricing goods according to what the customer is willing to pay</a:t>
            </a:r>
            <a:endParaRPr lang="en-US" dirty="0"/>
          </a:p>
        </p:txBody>
      </p:sp>
    </p:spTree>
  </p:cSld>
  <p:clrMapOvr>
    <a:masterClrMapping/>
  </p:clrMapOvr>
  <p:transition>
    <p:fade thruBlk="1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 smtClean="0"/>
              <a:t>Demand</a:t>
            </a:r>
            <a:r>
              <a:rPr lang="en-US" dirty="0" smtClean="0"/>
              <a:t> </a:t>
            </a:r>
            <a:r>
              <a:rPr lang="en-US" dirty="0" smtClean="0"/>
              <a:t>–how much of something is wanted</a:t>
            </a:r>
            <a:endParaRPr lang="en-US" dirty="0" smtClean="0"/>
          </a:p>
          <a:p>
            <a:r>
              <a:rPr lang="en-US" dirty="0" smtClean="0"/>
              <a:t>Direct Relationship – If demand in high, price is high</a:t>
            </a:r>
          </a:p>
          <a:p>
            <a:pPr lvl="0"/>
            <a:r>
              <a:rPr lang="en-US" b="1" u="sng" dirty="0" smtClean="0"/>
              <a:t>Elastic demand</a:t>
            </a:r>
            <a:r>
              <a:rPr lang="en-US" dirty="0" smtClean="0"/>
              <a:t> – </a:t>
            </a:r>
            <a:r>
              <a:rPr lang="en-US" dirty="0" smtClean="0"/>
              <a:t>a change in the price will affect the demand</a:t>
            </a:r>
            <a:endParaRPr lang="en-US" dirty="0" smtClean="0"/>
          </a:p>
          <a:p>
            <a:pPr lvl="0"/>
            <a:r>
              <a:rPr lang="en-US" b="1" u="sng" dirty="0" smtClean="0"/>
              <a:t>Inelastic demand</a:t>
            </a:r>
            <a:r>
              <a:rPr lang="en-US" dirty="0" smtClean="0"/>
              <a:t> </a:t>
            </a:r>
            <a:r>
              <a:rPr lang="en-US" dirty="0" smtClean="0"/>
              <a:t>–a product is a necessity and there are no substitutes</a:t>
            </a:r>
          </a:p>
          <a:p>
            <a:pPr lvl="1"/>
            <a:r>
              <a:rPr lang="en-US" dirty="0" smtClean="0"/>
              <a:t>Orange Juice</a:t>
            </a:r>
          </a:p>
          <a:p>
            <a:pPr lvl="1"/>
            <a:r>
              <a:rPr lang="en-US" dirty="0" smtClean="0"/>
              <a:t>Nike</a:t>
            </a:r>
          </a:p>
          <a:p>
            <a:pPr lvl="1"/>
            <a:r>
              <a:rPr lang="en-US" dirty="0" smtClean="0"/>
              <a:t>Gasoline</a:t>
            </a:r>
          </a:p>
          <a:p>
            <a:pPr lvl="1"/>
            <a:r>
              <a:rPr lang="en-US" dirty="0" smtClean="0"/>
              <a:t>School Lunch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 smtClean="0"/>
              <a:t>Cost </a:t>
            </a:r>
            <a:r>
              <a:rPr lang="en-US" b="1" dirty="0" smtClean="0"/>
              <a:t>–How much a company pays for a good to be made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	</a:t>
            </a:r>
            <a:r>
              <a:rPr lang="en-US" b="1" u="sng" dirty="0" smtClean="0"/>
              <a:t>Markup</a:t>
            </a:r>
            <a:r>
              <a:rPr lang="en-US" dirty="0" smtClean="0"/>
              <a:t> </a:t>
            </a:r>
            <a:r>
              <a:rPr lang="en-US" dirty="0" smtClean="0"/>
              <a:t>– the difference between the retail or wholesale price and the cost of an item</a:t>
            </a:r>
            <a:endParaRPr lang="en-US" dirty="0" smtClean="0"/>
          </a:p>
          <a:p>
            <a:r>
              <a:rPr lang="en-US" dirty="0" smtClean="0"/>
              <a:t>	</a:t>
            </a:r>
            <a:r>
              <a:rPr lang="en-US" b="1" u="sng" dirty="0" smtClean="0"/>
              <a:t>Cost-Plus Pricing</a:t>
            </a:r>
            <a:r>
              <a:rPr lang="en-US" dirty="0" smtClean="0"/>
              <a:t> – </a:t>
            </a:r>
            <a:r>
              <a:rPr lang="en-US" dirty="0" smtClean="0"/>
              <a:t>pricing products by calculating all cost and expenses and adding desired profit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Continued….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 smtClean="0"/>
              <a:t>Newness of Product</a:t>
            </a:r>
            <a:endParaRPr lang="en-US" dirty="0" smtClean="0"/>
          </a:p>
          <a:p>
            <a:pPr lvl="1"/>
            <a:r>
              <a:rPr lang="en-US" dirty="0" smtClean="0"/>
              <a:t>Price Skimming</a:t>
            </a:r>
          </a:p>
          <a:p>
            <a:pPr lvl="1"/>
            <a:r>
              <a:rPr lang="en-US" dirty="0" smtClean="0"/>
              <a:t>Price Penetration</a:t>
            </a:r>
          </a:p>
          <a:p>
            <a:pPr lvl="0"/>
            <a:r>
              <a:rPr lang="en-US" b="1" dirty="0" smtClean="0"/>
              <a:t>  Competition</a:t>
            </a:r>
            <a:r>
              <a:rPr lang="en-US" dirty="0" smtClean="0"/>
              <a:t> – </a:t>
            </a:r>
            <a:r>
              <a:rPr lang="en-US" dirty="0" smtClean="0"/>
              <a:t>what other companies are charging for similar products</a:t>
            </a:r>
            <a:endParaRPr lang="en-US" dirty="0" smtClean="0"/>
          </a:p>
          <a:p>
            <a:r>
              <a:rPr lang="en-US" b="1" u="sng" dirty="0" smtClean="0"/>
              <a:t>Non-Price Competition</a:t>
            </a:r>
            <a:r>
              <a:rPr lang="en-US" dirty="0" smtClean="0"/>
              <a:t> – </a:t>
            </a:r>
            <a:r>
              <a:rPr lang="en-US" dirty="0" smtClean="0"/>
              <a:t>competition between businesses based on quality, service and relationship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Market Share Objective- </a:t>
            </a:r>
            <a:r>
              <a:rPr lang="en-US" dirty="0" smtClean="0"/>
              <a:t>The percentage of the total sales of all companies that sell the same type of product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Price </a:t>
            </a:r>
            <a:r>
              <a:rPr lang="en-US" dirty="0" smtClean="0"/>
              <a:t>Lining-selling all goods in a product line a specific price points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	Examples</a:t>
            </a:r>
            <a:r>
              <a:rPr lang="en-US" dirty="0" smtClean="0"/>
              <a:t>: Ipad, X-box, Iphone, gasoline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Bundle </a:t>
            </a:r>
            <a:r>
              <a:rPr lang="en-US" dirty="0" smtClean="0"/>
              <a:t>Pricing- selling several items as a package for a set price</a:t>
            </a:r>
            <a:r>
              <a:rPr lang="en-US" dirty="0" smtClean="0"/>
              <a:t> </a:t>
            </a:r>
          </a:p>
          <a:p>
            <a:r>
              <a:rPr lang="en-US" dirty="0" smtClean="0"/>
              <a:t>Loss-leader </a:t>
            </a:r>
            <a:r>
              <a:rPr lang="en-US" dirty="0" smtClean="0"/>
              <a:t>Pricing- pricing an item at cost or below cost to draw customers into the store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Yield-management pricing- </a:t>
            </a:r>
            <a:r>
              <a:rPr lang="en-US" dirty="0" smtClean="0"/>
              <a:t> pricing items at different prices to maximize revenue when limited capacity is involved</a:t>
            </a:r>
            <a:r>
              <a:rPr lang="en-US" dirty="0" smtClean="0"/>
              <a:t> </a:t>
            </a:r>
          </a:p>
          <a:p>
            <a:r>
              <a:rPr lang="en-US" dirty="0" smtClean="0"/>
              <a:t>	</a:t>
            </a:r>
            <a:r>
              <a:rPr lang="en-US" dirty="0" smtClean="0"/>
              <a:t>Example: Baseball Games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 Defined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Sports Product</a:t>
            </a:r>
            <a:r>
              <a:rPr lang="en-US" dirty="0" smtClean="0"/>
              <a:t> – a good , service or idea that satisfies consumers’ needs.</a:t>
            </a:r>
          </a:p>
          <a:p>
            <a:endParaRPr lang="en-US" dirty="0" smtClean="0"/>
          </a:p>
          <a:p>
            <a:r>
              <a:rPr lang="en-US" b="1" u="sng" dirty="0" smtClean="0"/>
              <a:t>Product Item</a:t>
            </a:r>
            <a:r>
              <a:rPr lang="en-US" dirty="0" smtClean="0"/>
              <a:t> – specific model or size of a product</a:t>
            </a:r>
          </a:p>
          <a:p>
            <a:pPr>
              <a:buNone/>
            </a:pPr>
            <a:endParaRPr lang="en-US" dirty="0" smtClean="0"/>
          </a:p>
          <a:p>
            <a:pPr lvl="1"/>
            <a:r>
              <a:rPr lang="en-US" dirty="0" smtClean="0"/>
              <a:t>Example:  Nike’s Air Flight </a:t>
            </a:r>
            <a:r>
              <a:rPr lang="en-US" dirty="0" smtClean="0"/>
              <a:t>Lite</a:t>
            </a:r>
            <a:r>
              <a:rPr lang="en-US" dirty="0" smtClean="0"/>
              <a:t> basketball shoe</a:t>
            </a:r>
          </a:p>
          <a:p>
            <a:pPr lvl="3"/>
            <a:r>
              <a:rPr lang="en-US" dirty="0" smtClean="0">
                <a:hlinkClick r:id="rId2"/>
              </a:rPr>
              <a:t>Lebron X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Product Line</a:t>
            </a:r>
            <a:r>
              <a:rPr lang="en-US" dirty="0" smtClean="0"/>
              <a:t> – a group of closely related products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Example: Nike athletic footwear</a:t>
            </a:r>
          </a:p>
          <a:p>
            <a:endParaRPr lang="en-US" dirty="0" smtClean="0"/>
          </a:p>
          <a:p>
            <a:r>
              <a:rPr lang="en-US" b="1" u="sng" dirty="0" smtClean="0"/>
              <a:t>Product Mix- </a:t>
            </a:r>
            <a:r>
              <a:rPr lang="en-US" dirty="0" smtClean="0"/>
              <a:t>a combination of product lines sold by the same company</a:t>
            </a:r>
          </a:p>
          <a:p>
            <a:endParaRPr lang="en-US" b="1" u="sng" dirty="0" smtClean="0"/>
          </a:p>
          <a:p>
            <a:pPr>
              <a:buNone/>
            </a:pPr>
            <a:r>
              <a:rPr lang="en-US" dirty="0" smtClean="0"/>
              <a:t>   Example- Nike</a:t>
            </a:r>
            <a:endParaRPr lang="en-US" b="1" u="sng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 Classifications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b="1" u="sng" dirty="0" smtClean="0"/>
              <a:t>Consumer Goods</a:t>
            </a:r>
            <a:r>
              <a:rPr lang="en-US" dirty="0" smtClean="0"/>
              <a:t> –  are purchased and used by the ultimate consumer for personal use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b="1" u="sng" dirty="0" smtClean="0"/>
              <a:t>Business Goods</a:t>
            </a:r>
            <a:r>
              <a:rPr lang="en-US" dirty="0" smtClean="0"/>
              <a:t> – are purchased by organizations for use in their operations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Example:  Harry’s buying Nike or Under Armor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 of Difference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Point of Difference</a:t>
            </a:r>
            <a:r>
              <a:rPr lang="en-US" dirty="0" smtClean="0"/>
              <a:t>  (Unique Selling Point) – a benefit that sets the product apart from a competitor’s product 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	Example: </a:t>
            </a:r>
            <a:r>
              <a:rPr lang="en-US" b="1" dirty="0" smtClean="0"/>
              <a:t>San Francisco Giants  or New York Giants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in New Product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b="1" dirty="0" smtClean="0"/>
              <a:t>Step 1 – SWOT Analysis</a:t>
            </a:r>
            <a:endParaRPr lang="en-US" dirty="0" smtClean="0"/>
          </a:p>
          <a:p>
            <a:pPr lvl="1"/>
            <a:r>
              <a:rPr lang="en-US" dirty="0" smtClean="0"/>
              <a:t>Strengths</a:t>
            </a:r>
          </a:p>
          <a:p>
            <a:pPr lvl="1"/>
            <a:r>
              <a:rPr lang="en-US" dirty="0" smtClean="0"/>
              <a:t>Weaknesses</a:t>
            </a:r>
          </a:p>
          <a:p>
            <a:pPr lvl="1"/>
            <a:r>
              <a:rPr lang="en-US" dirty="0" smtClean="0"/>
              <a:t>Opportunities (External)</a:t>
            </a:r>
          </a:p>
          <a:p>
            <a:pPr lvl="1"/>
            <a:r>
              <a:rPr lang="en-US" dirty="0" smtClean="0"/>
              <a:t>Threats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in New Product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Step 2 – Idea Generation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Sources of Ideas- </a:t>
            </a:r>
          </a:p>
          <a:p>
            <a:pPr lvl="1"/>
            <a:r>
              <a:rPr lang="en-US" dirty="0" smtClean="0"/>
              <a:t>Analyze customer complaints</a:t>
            </a:r>
          </a:p>
          <a:p>
            <a:pPr lvl="1"/>
            <a:r>
              <a:rPr lang="en-US" dirty="0" smtClean="0"/>
              <a:t>Merchandise returns</a:t>
            </a:r>
          </a:p>
          <a:p>
            <a:pPr lvl="1"/>
            <a:r>
              <a:rPr lang="en-US" dirty="0" smtClean="0"/>
              <a:t>Research and Development</a:t>
            </a:r>
          </a:p>
          <a:p>
            <a:pPr lvl="1"/>
            <a:r>
              <a:rPr lang="en-US" dirty="0" smtClean="0"/>
              <a:t>Study the competition</a:t>
            </a:r>
          </a:p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in New Product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Step 3 – Screening and Evaluation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*New technology needed </a:t>
            </a:r>
          </a:p>
          <a:p>
            <a:pPr lvl="0">
              <a:buNone/>
            </a:pPr>
            <a:r>
              <a:rPr lang="en-US" dirty="0" smtClean="0"/>
              <a:t>	*Does it meet the company’s objectives 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u="sng" dirty="0" smtClean="0"/>
              <a:t>Focus Group</a:t>
            </a:r>
            <a:r>
              <a:rPr lang="en-US" dirty="0" smtClean="0"/>
              <a:t> – a panel of six to ten consumers who discuss their opinions about a topic under the guidance of a moderator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 of bad news">
  <a:themeElements>
    <a:clrScheme name="Cloud skipper design templat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loud skipper design template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loud skipper design 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 skipper design 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 skipper design 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 skipper design 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 skipper design 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 skipper design 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 skipper design 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Supply and Demand</Template>
  <TotalTime>975</TotalTime>
  <Words>642</Words>
  <Application>Microsoft Office PowerPoint</Application>
  <PresentationFormat>On-screen Show (4:3)</PresentationFormat>
  <Paragraphs>177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Presentation of bad news</vt:lpstr>
      <vt:lpstr>Chapter 5: Product and Price Decisions</vt:lpstr>
      <vt:lpstr>Objectives</vt:lpstr>
      <vt:lpstr>Product Defined</vt:lpstr>
      <vt:lpstr>Slide 4</vt:lpstr>
      <vt:lpstr>Product Classifications</vt:lpstr>
      <vt:lpstr>Point of Difference</vt:lpstr>
      <vt:lpstr>Steps in New Product Development</vt:lpstr>
      <vt:lpstr>Steps in New Product Development</vt:lpstr>
      <vt:lpstr>Steps in New Product Development</vt:lpstr>
      <vt:lpstr>Steps in New Product Development</vt:lpstr>
      <vt:lpstr>Steps in New Product Development</vt:lpstr>
      <vt:lpstr>What about you????</vt:lpstr>
      <vt:lpstr>Product Life Cycle </vt:lpstr>
      <vt:lpstr>Product Life Cycle</vt:lpstr>
      <vt:lpstr>Product Life Cycle</vt:lpstr>
      <vt:lpstr>Product Life Cycle</vt:lpstr>
      <vt:lpstr>Obsolescence Stage</vt:lpstr>
      <vt:lpstr>Slide 18</vt:lpstr>
      <vt:lpstr>Fad</vt:lpstr>
      <vt:lpstr>Management of Product Life Cycle</vt:lpstr>
      <vt:lpstr>Product Modification</vt:lpstr>
      <vt:lpstr>Slide 22</vt:lpstr>
      <vt:lpstr>Pricing </vt:lpstr>
      <vt:lpstr>Slide 24</vt:lpstr>
      <vt:lpstr>Demand</vt:lpstr>
      <vt:lpstr>Cost</vt:lpstr>
      <vt:lpstr>Cost Continued….</vt:lpstr>
      <vt:lpstr>Slide 28</vt:lpstr>
      <vt:lpstr>Slide 29</vt:lpstr>
    </vt:vector>
  </TitlesOfParts>
  <Company>BASD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5: Product and Price Decisions</dc:title>
  <dc:creator>End User</dc:creator>
  <cp:lastModifiedBy>End User</cp:lastModifiedBy>
  <cp:revision>72</cp:revision>
  <dcterms:created xsi:type="dcterms:W3CDTF">2012-11-19T15:40:54Z</dcterms:created>
  <dcterms:modified xsi:type="dcterms:W3CDTF">2012-12-03T19:57:15Z</dcterms:modified>
</cp:coreProperties>
</file>