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A5AF9AE-C98C-475B-9094-626BE28DC965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A28DF5B-1D1A-4176-A74B-1508AD7983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F9AE-C98C-475B-9094-626BE28DC965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8DF5B-1D1A-4176-A74B-1508AD7983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F9AE-C98C-475B-9094-626BE28DC965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8DF5B-1D1A-4176-A74B-1508AD7983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A5AF9AE-C98C-475B-9094-626BE28DC965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A28DF5B-1D1A-4176-A74B-1508AD7983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A5AF9AE-C98C-475B-9094-626BE28DC965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A28DF5B-1D1A-4176-A74B-1508AD7983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F9AE-C98C-475B-9094-626BE28DC965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8DF5B-1D1A-4176-A74B-1508AD7983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F9AE-C98C-475B-9094-626BE28DC965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8DF5B-1D1A-4176-A74B-1508AD7983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A5AF9AE-C98C-475B-9094-626BE28DC965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A28DF5B-1D1A-4176-A74B-1508AD7983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F9AE-C98C-475B-9094-626BE28DC965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8DF5B-1D1A-4176-A74B-1508AD7983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A5AF9AE-C98C-475B-9094-626BE28DC965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A28DF5B-1D1A-4176-A74B-1508AD7983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A5AF9AE-C98C-475B-9094-626BE28DC965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A28DF5B-1D1A-4176-A74B-1508AD7983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A5AF9AE-C98C-475B-9094-626BE28DC965}" type="datetimeFigureOut">
              <a:rPr lang="en-US" smtClean="0"/>
              <a:pPr/>
              <a:t>9/3/2013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A28DF5B-1D1A-4176-A74B-1508AD7983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aERv_sEjkXA&amp;feature=related" TargetMode="External"/><Relationship Id="rId2" Type="http://schemas.openxmlformats.org/officeDocument/2006/relationships/hyperlink" Target="http://www.youtube.com/watch?v=olyADGFCPt0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hyperlink" Target="http://www.youtube.com/watch?v=WNsIk4a0DJk&amp;list=TLyafw1FWcdb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Recognizing Deception and Fraud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1.4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Deceptive Advertising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Deceptive Advertising is advertising that is likely to mislead consumers through false statements, omitted information, or other unfair means.</a:t>
            </a:r>
            <a:endParaRPr lang="en-US" sz="3600" dirty="0"/>
          </a:p>
        </p:txBody>
      </p:sp>
      <p:pic>
        <p:nvPicPr>
          <p:cNvPr id="1026" name="Picture 2" descr="C:\Documents and Settings\chenley\Local Settings\Temporary Internet Files\Content.IE5\M4DWO0EH\MCj0383792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55006">
            <a:off x="6281775" y="4326940"/>
            <a:ext cx="1981200" cy="959216"/>
          </a:xfrm>
          <a:prstGeom prst="rect">
            <a:avLst/>
          </a:prstGeom>
          <a:noFill/>
        </p:spPr>
      </p:pic>
      <p:pic>
        <p:nvPicPr>
          <p:cNvPr id="1027" name="Picture 3" descr="C:\Documents and Settings\chenley\Local Settings\Temporary Internet Files\Content.IE5\0WXP39EY\MCj0341859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4724400"/>
            <a:ext cx="2889752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Deceptive Advertising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Bait and Switch- </a:t>
            </a:r>
            <a:r>
              <a:rPr lang="en-US" dirty="0" smtClean="0"/>
              <a:t>if a retailer advertises a product that it has no intention of selling, hoping to persuade customers to buy another product at a higher price.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Example:  25 inch color TV!  Only $99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However the retailer doesn’t intend to sell that item, but uses it to lure customers into the store.  And the $99 TV is sold out.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Deceptive Advertising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False Promise of Free Gifts- </a:t>
            </a:r>
            <a:r>
              <a:rPr lang="en-US" dirty="0" smtClean="0"/>
              <a:t>when a store advertises a “free” gift, the gift must actually be free with no strings attached.</a:t>
            </a:r>
          </a:p>
          <a:p>
            <a:endParaRPr lang="en-US" dirty="0"/>
          </a:p>
        </p:txBody>
      </p:sp>
      <p:pic>
        <p:nvPicPr>
          <p:cNvPr id="4" name="Picture 3" descr="estee laud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971800"/>
            <a:ext cx="3200400" cy="3522134"/>
          </a:xfrm>
          <a:prstGeom prst="rect">
            <a:avLst/>
          </a:prstGeom>
        </p:spPr>
      </p:pic>
      <p:pic>
        <p:nvPicPr>
          <p:cNvPr id="5" name="Picture 4" descr="cliniqu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5200" y="3200400"/>
            <a:ext cx="5088748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Deceptive Advertising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Deceptive Pricing-  </a:t>
            </a:r>
            <a:r>
              <a:rPr lang="en-US" dirty="0" smtClean="0"/>
              <a:t>Advertising a sale price that is actually no better than the products everyday price is deceptive.  </a:t>
            </a:r>
          </a:p>
          <a:p>
            <a:endParaRPr lang="en-US" dirty="0"/>
          </a:p>
        </p:txBody>
      </p:sp>
      <p:pic>
        <p:nvPicPr>
          <p:cNvPr id="4" name="Picture 3" descr="gas sig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3200400"/>
            <a:ext cx="2362200" cy="2919573"/>
          </a:xfrm>
          <a:prstGeom prst="rect">
            <a:avLst/>
          </a:prstGeom>
        </p:spPr>
      </p:pic>
      <p:pic>
        <p:nvPicPr>
          <p:cNvPr id="2050" name="Picture 2" descr="C:\Documents and Settings\chenley\Local Settings\Temporary Internet Files\Content.IE5\0Z3GIOBP\MCj0434765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819400"/>
            <a:ext cx="2285714" cy="2285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Deceptive Advertising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Hidden catches- </a:t>
            </a:r>
            <a:r>
              <a:rPr lang="en-US" dirty="0" smtClean="0"/>
              <a:t>if an ad does not provide the details it is deceptive</a:t>
            </a:r>
          </a:p>
          <a:p>
            <a:pPr lvl="1"/>
            <a:r>
              <a:rPr lang="en-US" sz="2400" dirty="0" smtClean="0"/>
              <a:t>Example:  Low-Cost Spring Break Airline ticket</a:t>
            </a:r>
            <a:r>
              <a:rPr lang="en-US" dirty="0" smtClean="0"/>
              <a:t>s</a:t>
            </a:r>
          </a:p>
          <a:p>
            <a:pPr lvl="6"/>
            <a:r>
              <a:rPr lang="en-US" sz="2400" dirty="0" smtClean="0"/>
              <a:t>Hidden charges, processing fees, hidden restrictions </a:t>
            </a:r>
            <a:endParaRPr lang="en-US" sz="2400" dirty="0"/>
          </a:p>
        </p:txBody>
      </p:sp>
      <p:pic>
        <p:nvPicPr>
          <p:cNvPr id="3074" name="Picture 2" descr="C:\Documents and Settings\chenley\Local Settings\Temporary Internet Files\Content.IE5\JVQLJWR8\MPj042867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267200"/>
            <a:ext cx="3479899" cy="2428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It is the deceitful conduct designed to manipulate another person for some gain.</a:t>
            </a:r>
          </a:p>
          <a:p>
            <a:pPr lvl="1"/>
            <a:r>
              <a:rPr lang="en-US" dirty="0" smtClean="0"/>
              <a:t>Forms</a:t>
            </a:r>
          </a:p>
          <a:p>
            <a:pPr lvl="2"/>
            <a:r>
              <a:rPr lang="en-US" dirty="0" smtClean="0"/>
              <a:t>Lying known to be false</a:t>
            </a:r>
          </a:p>
          <a:p>
            <a:pPr lvl="2"/>
            <a:r>
              <a:rPr lang="en-US" dirty="0" smtClean="0"/>
              <a:t>Concealing a fact that might have saved the other party </a:t>
            </a:r>
            <a:r>
              <a:rPr lang="en-US" dirty="0" smtClean="0"/>
              <a:t>from </a:t>
            </a:r>
            <a:r>
              <a:rPr lang="en-US" dirty="0" smtClean="0"/>
              <a:t>being cheated.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>
                <a:hlinkClick r:id="rId2"/>
              </a:rPr>
              <a:t>Fraud Video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r>
              <a:rPr lang="en-US" dirty="0" smtClean="0">
                <a:hlinkClick r:id="rId3"/>
              </a:rPr>
              <a:t>Enron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Pyramid Schemes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Is an illegal get-rich-quick plan.</a:t>
            </a:r>
          </a:p>
          <a:p>
            <a:r>
              <a:rPr lang="en-US" dirty="0" smtClean="0"/>
              <a:t>Each person who participates pays money to join</a:t>
            </a:r>
          </a:p>
          <a:p>
            <a:r>
              <a:rPr lang="en-US" dirty="0" smtClean="0"/>
              <a:t>They are fraudulent and </a:t>
            </a:r>
            <a:r>
              <a:rPr lang="en-US" dirty="0" smtClean="0">
                <a:hlinkClick r:id="rId2"/>
              </a:rPr>
              <a:t>illegal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4098" name="Picture 2" descr="C:\Documents and Settings\chenley\Local Settings\Temporary Internet Files\Content.IE5\HJVID58W\MCj0250469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657600"/>
            <a:ext cx="2514600" cy="2530153"/>
          </a:xfrm>
          <a:prstGeom prst="rect">
            <a:avLst/>
          </a:prstGeom>
          <a:noFill/>
        </p:spPr>
      </p:pic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1219200" y="3429000"/>
            <a:ext cx="3048000" cy="2857500"/>
            <a:chOff x="1248" y="240"/>
            <a:chExt cx="4176" cy="3600"/>
          </a:xfrm>
        </p:grpSpPr>
        <p:sp>
          <p:nvSpPr>
            <p:cNvPr id="4100" name="Pyr1"/>
            <p:cNvSpPr>
              <a:spLocks noEditPoints="1" noChangeArrowheads="1"/>
            </p:cNvSpPr>
            <p:nvPr/>
          </p:nvSpPr>
          <p:spPr bwMode="auto">
            <a:xfrm>
              <a:off x="2873" y="240"/>
              <a:ext cx="936" cy="79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  <a:gd name="T6" fmla="*/ 5400 w 21600"/>
                <a:gd name="T7" fmla="*/ 11800 h 21600"/>
                <a:gd name="T8" fmla="*/ 16200 w 21600"/>
                <a:gd name="T9" fmla="*/ 20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D8EB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1" name="Pyr2"/>
            <p:cNvSpPr>
              <a:spLocks noEditPoints="1" noChangeArrowheads="1"/>
            </p:cNvSpPr>
            <p:nvPr/>
          </p:nvSpPr>
          <p:spPr bwMode="auto">
            <a:xfrm>
              <a:off x="2331" y="1038"/>
              <a:ext cx="2015" cy="936"/>
            </a:xfrm>
            <a:custGeom>
              <a:avLst/>
              <a:gdLst>
                <a:gd name="T0" fmla="*/ 5787 w 21600"/>
                <a:gd name="T1" fmla="*/ 0 h 21600"/>
                <a:gd name="T2" fmla="*/ 15812 w 21600"/>
                <a:gd name="T3" fmla="*/ 0 h 21600"/>
                <a:gd name="T4" fmla="*/ 21600 w 21600"/>
                <a:gd name="T5" fmla="*/ 21600 h 21600"/>
                <a:gd name="T6" fmla="*/ 0 w 21600"/>
                <a:gd name="T7" fmla="*/ 21600 h 21600"/>
                <a:gd name="T8" fmla="*/ 5787 w 21600"/>
                <a:gd name="T9" fmla="*/ 500 h 21600"/>
                <a:gd name="T10" fmla="*/ 15812 w 21600"/>
                <a:gd name="T11" fmla="*/ 21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5787" y="0"/>
                  </a:moveTo>
                  <a:lnTo>
                    <a:pt x="15812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5787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2" name="Pyr3"/>
            <p:cNvSpPr>
              <a:spLocks noEditPoints="1" noChangeArrowheads="1"/>
            </p:cNvSpPr>
            <p:nvPr/>
          </p:nvSpPr>
          <p:spPr bwMode="auto">
            <a:xfrm>
              <a:off x="1795" y="1974"/>
              <a:ext cx="3087" cy="935"/>
            </a:xfrm>
            <a:custGeom>
              <a:avLst/>
              <a:gdLst>
                <a:gd name="T0" fmla="*/ 3768 w 21600"/>
                <a:gd name="T1" fmla="*/ 0 h 21600"/>
                <a:gd name="T2" fmla="*/ 17831 w 21600"/>
                <a:gd name="T3" fmla="*/ 0 h 21600"/>
                <a:gd name="T4" fmla="*/ 21600 w 21600"/>
                <a:gd name="T5" fmla="*/ 21600 h 21600"/>
                <a:gd name="T6" fmla="*/ 0 w 21600"/>
                <a:gd name="T7" fmla="*/ 21600 h 21600"/>
                <a:gd name="T8" fmla="*/ 5287 w 21600"/>
                <a:gd name="T9" fmla="*/ 500 h 21600"/>
                <a:gd name="T10" fmla="*/ 16312 w 21600"/>
                <a:gd name="T11" fmla="*/ 21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3768" y="0"/>
                  </a:moveTo>
                  <a:lnTo>
                    <a:pt x="17831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3768" y="0"/>
                  </a:lnTo>
                  <a:close/>
                </a:path>
              </a:pathLst>
            </a:custGeom>
            <a:solidFill>
              <a:srgbClr val="FFBE7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3" name="Pyr4"/>
            <p:cNvSpPr>
              <a:spLocks noEditPoints="1" noChangeArrowheads="1"/>
            </p:cNvSpPr>
            <p:nvPr/>
          </p:nvSpPr>
          <p:spPr bwMode="auto">
            <a:xfrm>
              <a:off x="1248" y="2904"/>
              <a:ext cx="4176" cy="936"/>
            </a:xfrm>
            <a:custGeom>
              <a:avLst/>
              <a:gdLst>
                <a:gd name="T0" fmla="*/ 2793 w 21600"/>
                <a:gd name="T1" fmla="*/ 0 h 21600"/>
                <a:gd name="T2" fmla="*/ 18806 w 21600"/>
                <a:gd name="T3" fmla="*/ 0 h 21600"/>
                <a:gd name="T4" fmla="*/ 21600 w 21600"/>
                <a:gd name="T5" fmla="*/ 21600 h 21600"/>
                <a:gd name="T6" fmla="*/ 0 w 21600"/>
                <a:gd name="T7" fmla="*/ 21600 h 21600"/>
                <a:gd name="T8" fmla="*/ 3287 w 21600"/>
                <a:gd name="T9" fmla="*/ 500 h 21600"/>
                <a:gd name="T10" fmla="*/ 17312 w 21600"/>
                <a:gd name="T11" fmla="*/ 21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2793" y="0"/>
                  </a:moveTo>
                  <a:lnTo>
                    <a:pt x="18806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2793" y="0"/>
                  </a:lnTo>
                  <a:close/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Chain Letters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variation on the pyramid scheme is a message sent by postal mail or email that instructs the receipt to send copies to a certain number of other people.</a:t>
            </a:r>
          </a:p>
          <a:p>
            <a:endParaRPr lang="en-US" dirty="0" smtClean="0"/>
          </a:p>
          <a:p>
            <a:r>
              <a:rPr lang="en-US" dirty="0" smtClean="0"/>
              <a:t>They are fraudulent when they ask you to send money.</a:t>
            </a:r>
            <a:endParaRPr lang="en-US" dirty="0"/>
          </a:p>
        </p:txBody>
      </p:sp>
      <p:pic>
        <p:nvPicPr>
          <p:cNvPr id="5124" name="Picture 4" descr="C:\Documents and Settings\chenley\Local Settings\Temporary Internet Files\Content.IE5\1UMZKYA6\MPj043307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4419600"/>
            <a:ext cx="3026229" cy="2118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277</TotalTime>
  <Words>290</Words>
  <Application>Microsoft Office PowerPoint</Application>
  <PresentationFormat>On-screen Show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Oriel</vt:lpstr>
      <vt:lpstr>Recognizing Deception and Fraud</vt:lpstr>
      <vt:lpstr>Deceptive Advertising</vt:lpstr>
      <vt:lpstr>Examples of Deceptive Advertising</vt:lpstr>
      <vt:lpstr>Examples of Deceptive Advertising</vt:lpstr>
      <vt:lpstr>Examples of Deceptive Advertising</vt:lpstr>
      <vt:lpstr>Examples of Deceptive Advertising</vt:lpstr>
      <vt:lpstr>Fraud</vt:lpstr>
      <vt:lpstr>Pyramid Schemes</vt:lpstr>
      <vt:lpstr>Chain Letters</vt:lpstr>
    </vt:vector>
  </TitlesOfParts>
  <Company>BASD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Recognizing Deception and Fraud</dc:title>
  <dc:creator>End User</dc:creator>
  <cp:lastModifiedBy>End User</cp:lastModifiedBy>
  <cp:revision>23</cp:revision>
  <dcterms:created xsi:type="dcterms:W3CDTF">2008-09-10T12:20:19Z</dcterms:created>
  <dcterms:modified xsi:type="dcterms:W3CDTF">2013-09-03T13:32:53Z</dcterms:modified>
</cp:coreProperties>
</file>