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A2BCA-7868-4B68-80D1-B07CCFFB6D0C}" type="datetimeFigureOut">
              <a:rPr lang="en-US" smtClean="0"/>
              <a:pPr/>
              <a:t>11/8/2012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52443-00E8-4340-A483-E07D1E50EA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A2BCA-7868-4B68-80D1-B07CCFFB6D0C}" type="datetimeFigureOut">
              <a:rPr lang="en-US" smtClean="0"/>
              <a:pPr/>
              <a:t>11/8/2012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52443-00E8-4340-A483-E07D1E50EA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A2BCA-7868-4B68-80D1-B07CCFFB6D0C}" type="datetimeFigureOut">
              <a:rPr lang="en-US" smtClean="0"/>
              <a:pPr/>
              <a:t>11/8/2012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52443-00E8-4340-A483-E07D1E50EA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A2BCA-7868-4B68-80D1-B07CCFFB6D0C}" type="datetimeFigureOut">
              <a:rPr lang="en-US" smtClean="0"/>
              <a:pPr/>
              <a:t>11/8/2012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52443-00E8-4340-A483-E07D1E50EA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A2BCA-7868-4B68-80D1-B07CCFFB6D0C}" type="datetimeFigureOut">
              <a:rPr lang="en-US" smtClean="0"/>
              <a:pPr/>
              <a:t>11/8/2012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52443-00E8-4340-A483-E07D1E50EA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A2BCA-7868-4B68-80D1-B07CCFFB6D0C}" type="datetimeFigureOut">
              <a:rPr lang="en-US" smtClean="0"/>
              <a:pPr/>
              <a:t>11/8/2012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52443-00E8-4340-A483-E07D1E50EA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A2BCA-7868-4B68-80D1-B07CCFFB6D0C}" type="datetimeFigureOut">
              <a:rPr lang="en-US" smtClean="0"/>
              <a:pPr/>
              <a:t>11/8/2012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52443-00E8-4340-A483-E07D1E50EA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A2BCA-7868-4B68-80D1-B07CCFFB6D0C}" type="datetimeFigureOut">
              <a:rPr lang="en-US" smtClean="0"/>
              <a:pPr/>
              <a:t>11/8/2012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52443-00E8-4340-A483-E07D1E50EA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A2BCA-7868-4B68-80D1-B07CCFFB6D0C}" type="datetimeFigureOut">
              <a:rPr lang="en-US" smtClean="0"/>
              <a:pPr/>
              <a:t>11/8/2012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52443-00E8-4340-A483-E07D1E50EA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A2BCA-7868-4B68-80D1-B07CCFFB6D0C}" type="datetimeFigureOut">
              <a:rPr lang="en-US" smtClean="0"/>
              <a:pPr/>
              <a:t>11/8/2012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52443-00E8-4340-A483-E07D1E50EA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A2BCA-7868-4B68-80D1-B07CCFFB6D0C}" type="datetimeFigureOut">
              <a:rPr lang="en-US" smtClean="0"/>
              <a:pPr/>
              <a:t>11/8/2012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4452443-00E8-4340-A483-E07D1E50EA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B1A2BCA-7868-4B68-80D1-B07CCFFB6D0C}" type="datetimeFigureOut">
              <a:rPr lang="en-US" smtClean="0"/>
              <a:pPr/>
              <a:t>11/8/2012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4452443-00E8-4340-A483-E07D1E50EA9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yWIV4rBuSog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fYiy1opk-84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khanacademy.org/finance-economics/microeconomics/v/law-of-demand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khanacademy.org/finance-economics/microeconomics/v/opportunity-cost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Sports Products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400" b="1" dirty="0" smtClean="0"/>
              <a:t>Types of Sports Products</a:t>
            </a:r>
            <a:r>
              <a:rPr lang="en-US" sz="5400" dirty="0" smtClean="0"/>
              <a:t/>
            </a:r>
            <a:br>
              <a:rPr lang="en-US" sz="5400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sz="2800" b="1" u="sng" dirty="0" smtClean="0"/>
              <a:t>Sporting Events</a:t>
            </a:r>
            <a:r>
              <a:rPr lang="en-US" sz="2800" dirty="0" smtClean="0"/>
              <a:t> – Events are the core product of sports– games, events, and competitions on all levels</a:t>
            </a:r>
          </a:p>
          <a:p>
            <a:endParaRPr lang="en-US" sz="2800" dirty="0" smtClean="0"/>
          </a:p>
          <a:p>
            <a:pPr lvl="1"/>
            <a:r>
              <a:rPr lang="en-US" dirty="0" smtClean="0"/>
              <a:t>Athletes</a:t>
            </a:r>
          </a:p>
          <a:p>
            <a:pPr lvl="1"/>
            <a:r>
              <a:rPr lang="en-US" dirty="0" smtClean="0"/>
              <a:t>Arenas </a:t>
            </a:r>
          </a:p>
          <a:p>
            <a:pPr>
              <a:buNone/>
            </a:pPr>
            <a:r>
              <a:rPr lang="en-US" sz="2800" dirty="0" smtClean="0"/>
              <a:t> </a:t>
            </a:r>
            <a:endParaRPr lang="en-US" dirty="0" smtClean="0"/>
          </a:p>
          <a:p>
            <a:pPr lvl="0"/>
            <a:r>
              <a:rPr lang="en-US" sz="2800" b="1" u="sng" dirty="0" smtClean="0"/>
              <a:t>Sports Information</a:t>
            </a:r>
            <a:r>
              <a:rPr lang="en-US" sz="2800" dirty="0" smtClean="0"/>
              <a:t> – involves news, statistics, schedules, and stories.</a:t>
            </a:r>
          </a:p>
          <a:p>
            <a:endParaRPr lang="en-US" sz="2800" dirty="0" smtClean="0"/>
          </a:p>
          <a:p>
            <a:pPr lvl="1"/>
            <a:r>
              <a:rPr lang="en-US" dirty="0" smtClean="0"/>
              <a:t> Television</a:t>
            </a:r>
          </a:p>
          <a:p>
            <a:endParaRPr lang="en-US" sz="2800" dirty="0" smtClean="0"/>
          </a:p>
          <a:p>
            <a:pPr lvl="1"/>
            <a:r>
              <a:rPr lang="en-US" dirty="0" smtClean="0"/>
              <a:t> Print media</a:t>
            </a:r>
          </a:p>
          <a:p>
            <a:endParaRPr lang="en-US" sz="28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Sports 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788920"/>
          </a:xfrm>
        </p:spPr>
        <p:txBody>
          <a:bodyPr>
            <a:normAutofit/>
          </a:bodyPr>
          <a:lstStyle/>
          <a:p>
            <a:pPr lvl="0"/>
            <a:r>
              <a:rPr lang="en-US" b="1" u="sng" dirty="0" smtClean="0"/>
              <a:t>Sports Training</a:t>
            </a:r>
            <a:r>
              <a:rPr lang="en-US" dirty="0" smtClean="0"/>
              <a:t> – usually a service such as instruction that is provided through fitness centers, sports camps, and lessons.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>
                <a:hlinkClick r:id="rId2"/>
              </a:rPr>
              <a:t>Yankees youth camp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Sporting Goods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u="sng" dirty="0" smtClean="0"/>
              <a:t>Sporting Goods</a:t>
            </a:r>
            <a:r>
              <a:rPr lang="en-US" dirty="0" smtClean="0"/>
              <a:t> – usually include a wide range of goods</a:t>
            </a:r>
          </a:p>
          <a:p>
            <a:pPr lvl="1"/>
            <a:r>
              <a:rPr lang="en-US" dirty="0" smtClean="0"/>
              <a:t>Licensed merchandise</a:t>
            </a:r>
          </a:p>
          <a:p>
            <a:pPr lvl="1"/>
            <a:r>
              <a:rPr lang="en-US" dirty="0" smtClean="0"/>
              <a:t>Collectables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Sports Goods vs. Sports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Sports Goods </a:t>
            </a:r>
            <a:r>
              <a:rPr lang="en-US" dirty="0" smtClean="0"/>
              <a:t>– are tangible products that offer benefits to the consumer</a:t>
            </a:r>
          </a:p>
          <a:p>
            <a:pPr lvl="1"/>
            <a:r>
              <a:rPr lang="en-US" dirty="0" smtClean="0"/>
              <a:t>Skateboards</a:t>
            </a:r>
          </a:p>
          <a:p>
            <a:pPr lvl="1"/>
            <a:r>
              <a:rPr lang="en-US" dirty="0" smtClean="0"/>
              <a:t>Balls</a:t>
            </a:r>
          </a:p>
          <a:p>
            <a:pPr lvl="1"/>
            <a:r>
              <a:rPr lang="en-US" dirty="0" smtClean="0"/>
              <a:t>Exercise equipment</a:t>
            </a:r>
          </a:p>
          <a:p>
            <a:pPr lvl="1"/>
            <a:r>
              <a:rPr lang="en-US" dirty="0" smtClean="0"/>
              <a:t>Bats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Quality of Goods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 </a:t>
            </a:r>
            <a:br>
              <a:rPr lang="en-US" dirty="0" smtClean="0"/>
            </a:br>
            <a:r>
              <a:rPr lang="en-US" dirty="0" smtClean="0"/>
              <a:t> </a:t>
            </a:r>
            <a:br>
              <a:rPr lang="en-US" dirty="0" smtClean="0"/>
            </a:br>
            <a:r>
              <a:rPr lang="en-US" b="1" dirty="0" smtClean="0"/>
              <a:t>Quality of Goods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Quality of Goods</a:t>
            </a:r>
            <a:endParaRPr lang="en-US" dirty="0" smtClean="0"/>
          </a:p>
          <a:p>
            <a:pPr lvl="0"/>
            <a:r>
              <a:rPr lang="en-US" dirty="0" smtClean="0"/>
              <a:t> does the product conform to design specifications in the manufacturing process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 How well does the product perform its function in the opinion of the consumers.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Sports Services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Sports Services – </a:t>
            </a:r>
            <a:r>
              <a:rPr lang="en-US" dirty="0" smtClean="0"/>
              <a:t>intangible service</a:t>
            </a:r>
          </a:p>
          <a:p>
            <a:pPr lvl="1"/>
            <a:r>
              <a:rPr lang="en-US" dirty="0" smtClean="0"/>
              <a:t>Tennis lesson</a:t>
            </a:r>
          </a:p>
          <a:p>
            <a:pPr lvl="1"/>
            <a:r>
              <a:rPr lang="en-US" dirty="0" smtClean="0"/>
              <a:t>Personal training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r>
              <a:rPr lang="en-US" dirty="0" smtClean="0">
                <a:hlinkClick r:id="rId2"/>
              </a:rPr>
              <a:t>Dodgers Baseball Camp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Quality of Service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93920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en-US" i="1" dirty="0" smtClean="0"/>
              <a:t>Reliability</a:t>
            </a:r>
            <a:r>
              <a:rPr lang="en-US" dirty="0" smtClean="0"/>
              <a:t>– ability to perform promised services dependably and accurately</a:t>
            </a:r>
          </a:p>
          <a:p>
            <a:pPr>
              <a:buNone/>
            </a:pPr>
            <a:endParaRPr lang="en-US" dirty="0" smtClean="0"/>
          </a:p>
          <a:p>
            <a:pPr lvl="0"/>
            <a:r>
              <a:rPr lang="en-US" i="1" dirty="0" smtClean="0"/>
              <a:t>Assurance</a:t>
            </a:r>
            <a:r>
              <a:rPr lang="en-US" dirty="0" smtClean="0"/>
              <a:t> – knowledge and courtesy of employees and their ability to convey trust and confidence</a:t>
            </a:r>
          </a:p>
          <a:p>
            <a:pPr lvl="0">
              <a:buNone/>
            </a:pPr>
            <a:endParaRPr lang="en-US" dirty="0" smtClean="0"/>
          </a:p>
          <a:p>
            <a:pPr lvl="0"/>
            <a:r>
              <a:rPr lang="en-US" i="1" dirty="0" smtClean="0"/>
              <a:t>Empathy</a:t>
            </a:r>
            <a:r>
              <a:rPr lang="en-US" dirty="0" smtClean="0"/>
              <a:t> – the caring, individualized attention provided by the professional sports franchise for its customers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pPr lvl="0"/>
            <a:r>
              <a:rPr lang="en-US" i="1" dirty="0" smtClean="0"/>
              <a:t>Responsiveness </a:t>
            </a:r>
            <a:r>
              <a:rPr lang="en-US" dirty="0" smtClean="0"/>
              <a:t>– willingness to help customers and provide prompt service</a:t>
            </a:r>
          </a:p>
          <a:p>
            <a:pPr>
              <a:buNone/>
            </a:pPr>
            <a:endParaRPr lang="en-US" dirty="0" smtClean="0"/>
          </a:p>
          <a:p>
            <a:r>
              <a:rPr lang="en-US" i="1" dirty="0" smtClean="0"/>
              <a:t>Tangibles </a:t>
            </a:r>
            <a:r>
              <a:rPr lang="en-US" dirty="0" smtClean="0"/>
              <a:t>– appearance of equipment, personnel materials, and venue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Sports Products Classifications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Product Line</a:t>
            </a:r>
            <a:r>
              <a:rPr lang="en-US" dirty="0" smtClean="0"/>
              <a:t> – is a group of closely related products manufactured and/or sold by a company</a:t>
            </a:r>
          </a:p>
          <a:p>
            <a:pPr lvl="1"/>
            <a:r>
              <a:rPr lang="en-US" dirty="0" smtClean="0"/>
              <a:t>Under </a:t>
            </a:r>
            <a:r>
              <a:rPr lang="en-US" dirty="0" err="1" smtClean="0"/>
              <a:t>Armour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 </a:t>
            </a:r>
          </a:p>
          <a:p>
            <a:r>
              <a:rPr lang="en-US" b="1" u="sng" dirty="0" smtClean="0"/>
              <a:t>Product Mix</a:t>
            </a:r>
            <a:r>
              <a:rPr lang="en-US" dirty="0" smtClean="0"/>
              <a:t> –is the total assortment of products that a company makes and/or sells.  </a:t>
            </a:r>
          </a:p>
          <a:p>
            <a:pPr lvl="1"/>
            <a:r>
              <a:rPr lang="en-US" dirty="0" smtClean="0"/>
              <a:t>Easton Baseball products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Complete the following: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Page 84  Questions 1-3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Economic Impact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u="sng" dirty="0" smtClean="0"/>
              <a:t>Your Economic Roles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 </a:t>
            </a:r>
            <a:r>
              <a:rPr lang="en-US" b="1" dirty="0" smtClean="0"/>
              <a:t>Purchase Goods and Services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 </a:t>
            </a:r>
            <a:r>
              <a:rPr lang="en-US" b="1" dirty="0" smtClean="0"/>
              <a:t>Maximize Utility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 </a:t>
            </a:r>
            <a:r>
              <a:rPr lang="en-US" b="1" dirty="0" smtClean="0"/>
              <a:t>Make Rational Purchasing Decisions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Define the sports consumer</a:t>
            </a:r>
          </a:p>
          <a:p>
            <a:pPr lvl="0"/>
            <a:r>
              <a:rPr lang="en-US" dirty="0" smtClean="0"/>
              <a:t>Explain market segmentation</a:t>
            </a:r>
          </a:p>
          <a:p>
            <a:pPr lvl="0"/>
            <a:r>
              <a:rPr lang="en-US" dirty="0" smtClean="0"/>
              <a:t>Identify sports products</a:t>
            </a:r>
          </a:p>
          <a:p>
            <a:pPr lvl="0"/>
            <a:r>
              <a:rPr lang="en-US" dirty="0" smtClean="0"/>
              <a:t>Explain the differences between sports goods and services</a:t>
            </a:r>
          </a:p>
          <a:p>
            <a:pPr lvl="0"/>
            <a:r>
              <a:rPr lang="en-US" dirty="0" smtClean="0"/>
              <a:t>Differentiate between the product line and product mix</a:t>
            </a:r>
          </a:p>
          <a:p>
            <a:pPr lvl="0"/>
            <a:r>
              <a:rPr lang="en-US" dirty="0" smtClean="0"/>
              <a:t>Explain the economic impact of sports marketing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Consumer Role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Market Economy</a:t>
            </a:r>
            <a:r>
              <a:rPr lang="en-US" dirty="0" smtClean="0"/>
              <a:t> – allows people to decide how they want to handle their money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How do your decisions as a consumer affect the economy?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en-US" i="1" dirty="0" smtClean="0"/>
              <a:t>Dollar vote helps create demand</a:t>
            </a:r>
            <a:endParaRPr lang="en-US" dirty="0" smtClean="0"/>
          </a:p>
          <a:p>
            <a:pPr>
              <a:buNone/>
            </a:pPr>
            <a:r>
              <a:rPr lang="en-US" u="sng" dirty="0" smtClean="0"/>
              <a:t>1. Dollar vote</a:t>
            </a:r>
            <a:r>
              <a:rPr lang="en-US" dirty="0" smtClean="0"/>
              <a:t> – every time you spend money you are casting your vote of acceptance</a:t>
            </a:r>
          </a:p>
          <a:p>
            <a:endParaRPr lang="en-US" dirty="0" smtClean="0"/>
          </a:p>
          <a:p>
            <a:pPr>
              <a:buNone/>
            </a:pPr>
            <a:r>
              <a:rPr lang="en-US" i="1" dirty="0" smtClean="0"/>
              <a:t>2. Demand helps determine supply</a:t>
            </a:r>
            <a:endParaRPr lang="en-US" dirty="0" smtClean="0"/>
          </a:p>
          <a:p>
            <a:pPr lvl="1"/>
            <a:r>
              <a:rPr lang="en-US" u="sng" dirty="0" smtClean="0"/>
              <a:t>Demand</a:t>
            </a:r>
            <a:r>
              <a:rPr lang="en-US" dirty="0" smtClean="0"/>
              <a:t> – how much of a product or service the consumer wants</a:t>
            </a:r>
          </a:p>
          <a:p>
            <a:pPr lvl="1"/>
            <a:r>
              <a:rPr lang="en-US" u="sng" dirty="0" smtClean="0"/>
              <a:t>Supply</a:t>
            </a:r>
            <a:r>
              <a:rPr lang="en-US" dirty="0" smtClean="0"/>
              <a:t> – how much the producer is willing and able to provide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How do your decisions as a consumer affect the economy?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US" i="1" dirty="0" smtClean="0"/>
              <a:t>3.Demand and supply affect price</a:t>
            </a:r>
            <a:endParaRPr lang="en-US" dirty="0" smtClean="0"/>
          </a:p>
          <a:p>
            <a:pPr lvl="1"/>
            <a:r>
              <a:rPr lang="en-US" dirty="0" smtClean="0"/>
              <a:t>Demand goes up = price goes up (direct relationship)</a:t>
            </a:r>
          </a:p>
          <a:p>
            <a:pPr lvl="1"/>
            <a:r>
              <a:rPr lang="en-US" dirty="0" smtClean="0"/>
              <a:t>Supply goes up = price goes down (inverse relationship)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>
                <a:hlinkClick r:id="rId2"/>
              </a:rPr>
              <a:t>Law of Demand</a:t>
            </a:r>
            <a:endParaRPr lang="en-US" dirty="0" smtClean="0"/>
          </a:p>
          <a:p>
            <a:endParaRPr lang="en-US" dirty="0" smtClean="0"/>
          </a:p>
          <a:p>
            <a:pPr lvl="0">
              <a:buNone/>
            </a:pPr>
            <a:r>
              <a:rPr lang="en-US" i="1" dirty="0" smtClean="0"/>
              <a:t>4. Competition keeps prices low and quality high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Worker Role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Competition produces higher quality</a:t>
            </a:r>
          </a:p>
          <a:p>
            <a:pPr lvl="0"/>
            <a:r>
              <a:rPr lang="en-US" dirty="0" smtClean="0"/>
              <a:t>Need the money to be a consumer</a:t>
            </a:r>
          </a:p>
          <a:p>
            <a:pPr lvl="0"/>
            <a:r>
              <a:rPr lang="en-US" dirty="0" smtClean="0"/>
              <a:t>Your success as a worker determines your standard of living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 of Living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Standard of Living</a:t>
            </a:r>
            <a:r>
              <a:rPr lang="en-US" dirty="0" smtClean="0"/>
              <a:t> – the way you live as measured by the kinds and quality of goods and services you can afford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Citizen Role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Pay taxes to receive public goods</a:t>
            </a:r>
          </a:p>
          <a:p>
            <a:pPr>
              <a:buNone/>
            </a:pPr>
            <a:endParaRPr lang="en-US" dirty="0" smtClean="0"/>
          </a:p>
          <a:p>
            <a:pPr lvl="1"/>
            <a:r>
              <a:rPr lang="en-US" b="1" u="sng" dirty="0" smtClean="0"/>
              <a:t>Public Goods</a:t>
            </a:r>
            <a:r>
              <a:rPr lang="en-US" dirty="0" smtClean="0"/>
              <a:t> – something needed by a community and provided by its government; improves the quality of life for everyone (parks, schools)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Opportunity Cost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loss of the opportunity that is </a:t>
            </a:r>
            <a:r>
              <a:rPr lang="en-US" dirty="0" smtClean="0"/>
              <a:t>passed </a:t>
            </a:r>
            <a:r>
              <a:rPr lang="en-US" dirty="0" smtClean="0"/>
              <a:t>up in order to receive something in exchange.</a:t>
            </a:r>
          </a:p>
          <a:p>
            <a:endParaRPr lang="en-US" dirty="0" smtClean="0"/>
          </a:p>
          <a:p>
            <a:r>
              <a:rPr lang="en-US" dirty="0" smtClean="0">
                <a:hlinkClick r:id="rId2"/>
              </a:rPr>
              <a:t>Opportunity Cost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Infrastructure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physical development of an area, including the major public systems, services and facilities of a country or region needed to make a location function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Complete the following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 you think sports contribute to the overall economy and how?</a:t>
            </a:r>
          </a:p>
          <a:p>
            <a:r>
              <a:rPr lang="en-US" dirty="0" smtClean="0"/>
              <a:t>1 paragraph at least 5 sentences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Sports Franchise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agreement or contract  for a sports organization to sell a parent company’s (i.e., a national sports league) good or service within a given area.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The Sports Consumer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Consumer</a:t>
            </a:r>
            <a:r>
              <a:rPr lang="en-US" dirty="0" smtClean="0"/>
              <a:t> – a person who buys goods or services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endParaRPr lang="en-US" dirty="0" smtClean="0"/>
          </a:p>
          <a:p>
            <a:r>
              <a:rPr lang="en-US" b="1" u="sng" dirty="0" smtClean="0"/>
              <a:t>Sports Consumer</a:t>
            </a:r>
            <a:r>
              <a:rPr lang="en-US" dirty="0" smtClean="0"/>
              <a:t> – a person who may play, officiate, watch or listen to sports, or read, use, purchase, and/or collect items related to sports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 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Grassroots marketing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Marketing activity on a local community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Complete the following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Pg 88 Numbers 1-3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400" b="1" dirty="0" smtClean="0"/>
              <a:t>How do sports consumers make decisions?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800" dirty="0" smtClean="0"/>
              <a:t>Environmental Factors: influence a consumers' involvement in sports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 family and friends</a:t>
            </a:r>
          </a:p>
          <a:p>
            <a:pPr lvl="1"/>
            <a:r>
              <a:rPr lang="en-US" dirty="0" smtClean="0"/>
              <a:t>Society’s attitudes and values</a:t>
            </a:r>
          </a:p>
          <a:p>
            <a:pPr lvl="1"/>
            <a:r>
              <a:rPr lang="en-US" dirty="0" smtClean="0"/>
              <a:t> cultural differences related to class, race, and gender; climate and region</a:t>
            </a:r>
          </a:p>
          <a:p>
            <a:pPr lvl="1"/>
            <a:r>
              <a:rPr lang="en-US" dirty="0" smtClean="0"/>
              <a:t> marketing influences, such as commercials</a:t>
            </a:r>
          </a:p>
          <a:p>
            <a:endParaRPr lang="en-US" sz="28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800" dirty="0" smtClean="0"/>
              <a:t>Individual factor:  how one views oneself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pPr lvl="1"/>
            <a:r>
              <a:rPr lang="en-US" dirty="0" smtClean="0"/>
              <a:t> self concept</a:t>
            </a:r>
          </a:p>
          <a:p>
            <a:pPr lvl="1"/>
            <a:r>
              <a:rPr lang="en-US" dirty="0" smtClean="0"/>
              <a:t> self-images</a:t>
            </a:r>
          </a:p>
          <a:p>
            <a:endParaRPr lang="en-US" sz="28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Market</a:t>
            </a:r>
            <a:r>
              <a:rPr lang="en-US" dirty="0" smtClean="0"/>
              <a:t> – Where goods or services are sold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b="1" u="sng" dirty="0" smtClean="0"/>
              <a:t>Market Segmentation</a:t>
            </a:r>
            <a:r>
              <a:rPr lang="en-US" dirty="0" smtClean="0"/>
              <a:t> –</a:t>
            </a:r>
          </a:p>
          <a:p>
            <a:r>
              <a:rPr lang="en-US" dirty="0" smtClean="0"/>
              <a:t>A way of analyzing a market by specific characteristics to create a target market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 Segmentation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i="1" dirty="0" err="1" smtClean="0"/>
              <a:t>Geographics</a:t>
            </a:r>
            <a:r>
              <a:rPr lang="en-US" dirty="0" smtClean="0"/>
              <a:t>:  where the consumer lives</a:t>
            </a:r>
          </a:p>
          <a:p>
            <a:pPr lvl="0">
              <a:buNone/>
            </a:pPr>
            <a:endParaRPr lang="en-US" dirty="0" smtClean="0"/>
          </a:p>
          <a:p>
            <a:pPr lvl="0"/>
            <a:r>
              <a:rPr lang="en-US" i="1" dirty="0" smtClean="0"/>
              <a:t>Demographics:</a:t>
            </a:r>
            <a:r>
              <a:rPr lang="en-US" dirty="0" smtClean="0"/>
              <a:t>  measureable characteristics (gender, race, religion, and earnings)</a:t>
            </a:r>
          </a:p>
          <a:p>
            <a:endParaRPr lang="en-US" dirty="0" smtClean="0"/>
          </a:p>
          <a:p>
            <a:pPr lvl="0"/>
            <a:r>
              <a:rPr lang="en-US" i="1" dirty="0" smtClean="0"/>
              <a:t>Psychographics</a:t>
            </a:r>
            <a:r>
              <a:rPr lang="en-US" dirty="0" smtClean="0"/>
              <a:t>:  attitudes and opinions </a:t>
            </a:r>
          </a:p>
          <a:p>
            <a:pPr lvl="0"/>
            <a:endParaRPr lang="en-US" dirty="0" smtClean="0"/>
          </a:p>
          <a:p>
            <a:r>
              <a:rPr lang="en-US" i="1" dirty="0" smtClean="0"/>
              <a:t>Product benefits</a:t>
            </a:r>
            <a:r>
              <a:rPr lang="en-US" dirty="0" smtClean="0"/>
              <a:t>:  consumers’ behaviors, needs, and wants</a:t>
            </a:r>
          </a:p>
          <a:p>
            <a:pPr lvl="0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Sports Products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Product</a:t>
            </a:r>
            <a:r>
              <a:rPr lang="en-US" dirty="0" smtClean="0"/>
              <a:t> – a good or service that provides satisfaction to a consumer</a:t>
            </a:r>
          </a:p>
          <a:p>
            <a:endParaRPr lang="en-US" dirty="0" smtClean="0"/>
          </a:p>
          <a:p>
            <a:r>
              <a:rPr lang="en-US" b="1" u="sng" dirty="0" smtClean="0"/>
              <a:t>Sports Products</a:t>
            </a:r>
            <a:r>
              <a:rPr lang="en-US" dirty="0" smtClean="0"/>
              <a:t> – the goods, services, ideas, or a combination of those things related to sports that provide satisfaction to a consumer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Areas involved in Marketing Sports Products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4114800" cy="3093720"/>
          </a:xfrm>
        </p:spPr>
        <p:txBody>
          <a:bodyPr/>
          <a:lstStyle/>
          <a:p>
            <a:pPr lvl="0"/>
            <a:r>
              <a:rPr lang="en-US" dirty="0" smtClean="0"/>
              <a:t> Owners</a:t>
            </a:r>
          </a:p>
          <a:p>
            <a:pPr lvl="0"/>
            <a:r>
              <a:rPr lang="en-US" dirty="0" smtClean="0"/>
              <a:t> Sponsors</a:t>
            </a:r>
          </a:p>
          <a:p>
            <a:pPr lvl="0"/>
            <a:r>
              <a:rPr lang="en-US" dirty="0" smtClean="0"/>
              <a:t>Communication firms</a:t>
            </a:r>
          </a:p>
          <a:p>
            <a:pPr lvl="0"/>
            <a:r>
              <a:rPr lang="en-US" dirty="0" smtClean="0"/>
              <a:t>City governments</a:t>
            </a:r>
          </a:p>
          <a:p>
            <a:pPr lvl="0"/>
            <a:r>
              <a:rPr lang="en-US" dirty="0" smtClean="0"/>
              <a:t> Tax Payers 	</a:t>
            </a:r>
          </a:p>
          <a:p>
            <a:pPr lvl="0"/>
            <a:r>
              <a:rPr lang="en-US" dirty="0" smtClean="0"/>
              <a:t> Consumers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996</TotalTime>
  <Words>701</Words>
  <Application>Microsoft Office PowerPoint</Application>
  <PresentationFormat>On-screen Show (4:3)</PresentationFormat>
  <Paragraphs>156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Flow</vt:lpstr>
      <vt:lpstr>Chapter 4</vt:lpstr>
      <vt:lpstr>Objectives</vt:lpstr>
      <vt:lpstr>The Sports Consumer</vt:lpstr>
      <vt:lpstr>How do sports consumers make decisions?</vt:lpstr>
      <vt:lpstr>Slide 5</vt:lpstr>
      <vt:lpstr>Market</vt:lpstr>
      <vt:lpstr>Market Segmentation</vt:lpstr>
      <vt:lpstr>Sports Products</vt:lpstr>
      <vt:lpstr>Areas involved in Marketing Sports Products</vt:lpstr>
      <vt:lpstr>Types of Sports Products </vt:lpstr>
      <vt:lpstr>Sports training</vt:lpstr>
      <vt:lpstr>Sporting Goods</vt:lpstr>
      <vt:lpstr>Sports Goods vs. Sports Services</vt:lpstr>
      <vt:lpstr>Quality of Goods     Quality of Goods</vt:lpstr>
      <vt:lpstr>Sports Services </vt:lpstr>
      <vt:lpstr>Quality of Service</vt:lpstr>
      <vt:lpstr>Sports Products Classifications</vt:lpstr>
      <vt:lpstr>Complete the following:</vt:lpstr>
      <vt:lpstr>Economic Impact </vt:lpstr>
      <vt:lpstr>Consumer Role</vt:lpstr>
      <vt:lpstr>How do your decisions as a consumer affect the economy?</vt:lpstr>
      <vt:lpstr>How do your decisions as a consumer affect the economy?</vt:lpstr>
      <vt:lpstr>Worker Role</vt:lpstr>
      <vt:lpstr>Standard of Living</vt:lpstr>
      <vt:lpstr>Citizen Role </vt:lpstr>
      <vt:lpstr>Opportunity Cost</vt:lpstr>
      <vt:lpstr>Infrastructure</vt:lpstr>
      <vt:lpstr>Complete the following</vt:lpstr>
      <vt:lpstr>Sports Franchise</vt:lpstr>
      <vt:lpstr>Grassroots marketing</vt:lpstr>
      <vt:lpstr>Complete the following</vt:lpstr>
    </vt:vector>
  </TitlesOfParts>
  <Company>BASD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4</dc:title>
  <dc:creator>End User</dc:creator>
  <cp:lastModifiedBy>End User</cp:lastModifiedBy>
  <cp:revision>33</cp:revision>
  <dcterms:created xsi:type="dcterms:W3CDTF">2012-10-11T18:12:58Z</dcterms:created>
  <dcterms:modified xsi:type="dcterms:W3CDTF">2012-11-08T20:00:06Z</dcterms:modified>
</cp:coreProperties>
</file>