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tags/tag6.xml" ContentType="application/vnd.openxmlformats-officedocument.presentationml.tags+xml"/>
  <Override PartName="/ppt/tags/tag8.xml" ContentType="application/vnd.openxmlformats-officedocument.presentationml.tag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tags/tag4.xml" ContentType="application/vnd.openxmlformats-officedocument.presentationml.tags+xml"/>
  <Override PartName="/ppt/theme/themeOverride5.xml" ContentType="application/vnd.openxmlformats-officedocument.themeOverr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tags/tag2.xml" ContentType="application/vnd.openxmlformats-officedocument.presentationml.tags+xml"/>
  <Default Extension="wmf" ContentType="image/x-wmf"/>
  <Override PartName="/ppt/theme/themeOverride3.xml" ContentType="application/vnd.openxmlformats-officedocument.themeOverr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theme/themeOverride1.xml" ContentType="application/vnd.openxmlformats-officedocument.themeOverr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slideLayouts/slideLayout10.xml" ContentType="application/vnd.openxmlformats-officedocument.presentationml.slideLayout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tags/tag7.xml" ContentType="application/vnd.openxmlformats-officedocument.presentationml.tags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ags/tag5.xml" ContentType="application/vnd.openxmlformats-officedocument.presentationml.tags+xml"/>
  <Override PartName="/ppt/slides/slide1.xml" ContentType="application/vnd.openxmlformats-officedocument.presentationml.slide+xml"/>
  <Override PartName="/ppt/slides/slide1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tags/tag3.xml" ContentType="application/vnd.openxmlformats-officedocument.presentationml.tags+xml"/>
  <Override PartName="/ppt/theme/themeOverride4.xml" ContentType="application/vnd.openxmlformats-officedocument.themeOverr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ppt/theme/themeOverride2.xml" ContentType="application/vnd.openxmlformats-officedocument.themeOverride+xml"/>
  <Override PartName="/ppt/tags/tag19.xml" ContentType="application/vnd.openxmlformats-officedocument.presentationml.tag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0"/>
  </p:notesMasterIdLst>
  <p:handoutMasterIdLst>
    <p:handoutMasterId r:id="rId21"/>
  </p:handoutMasterIdLst>
  <p:sldIdLst>
    <p:sldId id="256" r:id="rId2"/>
    <p:sldId id="273" r:id="rId3"/>
    <p:sldId id="274" r:id="rId4"/>
    <p:sldId id="275" r:id="rId5"/>
    <p:sldId id="276" r:id="rId6"/>
    <p:sldId id="277" r:id="rId7"/>
    <p:sldId id="278" r:id="rId8"/>
    <p:sldId id="279" r:id="rId9"/>
    <p:sldId id="280" r:id="rId10"/>
    <p:sldId id="257" r:id="rId11"/>
    <p:sldId id="258" r:id="rId12"/>
    <p:sldId id="259" r:id="rId13"/>
    <p:sldId id="260" r:id="rId14"/>
    <p:sldId id="261" r:id="rId15"/>
    <p:sldId id="262" r:id="rId16"/>
    <p:sldId id="263" r:id="rId17"/>
    <p:sldId id="264" r:id="rId18"/>
    <p:sldId id="271" r:id="rId19"/>
  </p:sldIdLst>
  <p:sldSz cx="9144000" cy="6858000" type="screen4x3"/>
  <p:notesSz cx="7086600" cy="9372600"/>
  <p:custDataLst>
    <p:tags r:id="rId22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0" d="100"/>
          <a:sy n="50" d="100"/>
        </p:scale>
        <p:origin x="-1086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gs" Target="tags/tag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0225" cy="4683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014788" y="0"/>
            <a:ext cx="3070225" cy="4683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E8734C-5692-4A3F-814D-AA7AEDE61156}" type="datetimeFigureOut">
              <a:rPr lang="en-US" smtClean="0"/>
              <a:pPr/>
              <a:t>3/6/2013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902700"/>
            <a:ext cx="3070225" cy="468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014788" y="8902700"/>
            <a:ext cx="3070225" cy="468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AEC28EB-3F94-4EAB-B9A4-19A85AE54DC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03003809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0225" cy="4683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14788" y="0"/>
            <a:ext cx="3070225" cy="4683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43126AC-3BEA-45FC-BDD6-0B1B552779D5}" type="datetimeFigureOut">
              <a:rPr lang="en-US" smtClean="0"/>
              <a:pPr/>
              <a:t>3/6/2013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703263"/>
            <a:ext cx="4686300" cy="35147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8025" y="4451350"/>
            <a:ext cx="5670550" cy="421798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902700"/>
            <a:ext cx="3070225" cy="468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14788" y="8902700"/>
            <a:ext cx="3070225" cy="468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F9ADE7-6691-489E-8CE6-C1C9E6B5DED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9854065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F9ADE7-6691-489E-8CE6-C1C9E6B5DED6}" type="slidenum">
              <a:rPr lang="en-US" smtClean="0"/>
              <a:pPr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346168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183192-5698-4978-B077-B7D760D30944}" type="datetimeFigureOut">
              <a:rPr lang="en-US" smtClean="0"/>
              <a:pPr/>
              <a:t>3/6/2013</a:t>
            </a:fld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8C3ACB48-0593-413B-A050-3A53177BCE5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183192-5698-4978-B077-B7D760D30944}" type="datetimeFigureOut">
              <a:rPr lang="en-US" smtClean="0"/>
              <a:pPr/>
              <a:t>3/6/2013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ACB48-0593-413B-A050-3A53177BCE5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8C3ACB48-0593-413B-A050-3A53177BCE5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183192-5698-4978-B077-B7D760D30944}" type="datetimeFigureOut">
              <a:rPr lang="en-US" smtClean="0"/>
              <a:pPr/>
              <a:t>3/6/2013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183192-5698-4978-B077-B7D760D30944}" type="datetimeFigureOut">
              <a:rPr lang="en-US" smtClean="0"/>
              <a:pPr/>
              <a:t>3/6/2013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8C3ACB48-0593-413B-A050-3A53177BCE5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183192-5698-4978-B077-B7D760D30944}" type="datetimeFigureOut">
              <a:rPr lang="en-US" smtClean="0"/>
              <a:pPr/>
              <a:t>3/6/2013</a:t>
            </a:fld>
            <a:endParaRPr lang="en-US" dirty="0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8C3ACB48-0593-413B-A050-3A53177BCE5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26183192-5698-4978-B077-B7D760D30944}" type="datetimeFigureOut">
              <a:rPr lang="en-US" smtClean="0"/>
              <a:pPr/>
              <a:t>3/6/2013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ACB48-0593-413B-A050-3A53177BCE5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183192-5698-4978-B077-B7D760D30944}" type="datetimeFigureOut">
              <a:rPr lang="en-US" smtClean="0"/>
              <a:pPr/>
              <a:t>3/6/2013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8C3ACB48-0593-413B-A050-3A53177BCE5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183192-5698-4978-B077-B7D760D30944}" type="datetimeFigureOut">
              <a:rPr lang="en-US" smtClean="0"/>
              <a:pPr/>
              <a:t>3/6/2013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8C3ACB48-0593-413B-A050-3A53177BCE5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183192-5698-4978-B077-B7D760D30944}" type="datetimeFigureOut">
              <a:rPr lang="en-US" smtClean="0"/>
              <a:pPr/>
              <a:t>3/6/2013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8C3ACB48-0593-413B-A050-3A53177BCE5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8C3ACB48-0593-413B-A050-3A53177BCE5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183192-5698-4978-B077-B7D760D30944}" type="datetimeFigureOut">
              <a:rPr lang="en-US" smtClean="0"/>
              <a:pPr/>
              <a:t>3/6/2013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8C3ACB48-0593-413B-A050-3A53177BCE5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26183192-5698-4978-B077-B7D760D30944}" type="datetimeFigureOut">
              <a:rPr lang="en-US" smtClean="0"/>
              <a:pPr/>
              <a:t>3/6/2013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26183192-5698-4978-B077-B7D760D30944}" type="datetimeFigureOut">
              <a:rPr lang="en-US" smtClean="0"/>
              <a:pPr/>
              <a:t>3/6/2013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8C3ACB48-0593-413B-A050-3A53177BCE5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2.xml"/><Relationship Id="rId4" Type="http://schemas.openxmlformats.org/officeDocument/2006/relationships/image" Target="../media/image8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3.xml"/><Relationship Id="rId1" Type="http://schemas.openxmlformats.org/officeDocument/2006/relationships/themeOverride" Target="../theme/themeOverride1.xml"/><Relationship Id="rId5" Type="http://schemas.openxmlformats.org/officeDocument/2006/relationships/image" Target="../media/image10.png"/><Relationship Id="rId4" Type="http://schemas.openxmlformats.org/officeDocument/2006/relationships/image" Target="../media/image9.w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4.xml"/><Relationship Id="rId1" Type="http://schemas.openxmlformats.org/officeDocument/2006/relationships/themeOverride" Target="../theme/themeOverride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1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tags" Target="../tags/tag16.xml"/><Relationship Id="rId1" Type="http://schemas.openxmlformats.org/officeDocument/2006/relationships/themeOverride" Target="../theme/themeOverride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7.xml"/><Relationship Id="rId1" Type="http://schemas.openxmlformats.org/officeDocument/2006/relationships/themeOverride" Target="../theme/themeOverride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8.xml"/><Relationship Id="rId1" Type="http://schemas.openxmlformats.org/officeDocument/2006/relationships/themeOverride" Target="../theme/themeOverride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9.xml"/><Relationship Id="rId4" Type="http://schemas.openxmlformats.org/officeDocument/2006/relationships/hyperlink" Target="https://www.smartsheet.com/online-gantt-chart?s=8&amp;c=3&amp;m=414&amp;a=012g&amp;k=+gantt&amp;gclid=CO_Lwtfel7ICFQmpnQodnSQAXg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wizehive.com/" TargetMode="Externa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7.xml"/><Relationship Id="rId5" Type="http://schemas.openxmlformats.org/officeDocument/2006/relationships/hyperlink" Target="http://www.tournamentsoftware.com/tournaments.aspx?id=2" TargetMode="External"/><Relationship Id="rId4" Type="http://schemas.openxmlformats.org/officeDocument/2006/relationships/hyperlink" Target="http://www.allprosoftware.com/" TargetMode="Externa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" y="2819400"/>
            <a:ext cx="8534400" cy="1752600"/>
          </a:xfrm>
        </p:spPr>
        <p:txBody>
          <a:bodyPr>
            <a:noAutofit/>
          </a:bodyPr>
          <a:lstStyle/>
          <a:p>
            <a:pPr marL="457200" indent="-457200" algn="l">
              <a:buFont typeface="Arial" pitchFamily="34" charset="0"/>
              <a:buChar char="•"/>
            </a:pPr>
            <a:r>
              <a:rPr lang="en-US" sz="3600" cap="none" dirty="0" smtClean="0">
                <a:solidFill>
                  <a:schemeClr val="tx1"/>
                </a:solidFill>
              </a:rPr>
              <a:t>PE - Implement organizational skills to improve efficiency/workflow</a:t>
            </a:r>
            <a:endParaRPr lang="en-US" sz="3600" cap="none" dirty="0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05394" y="685800"/>
            <a:ext cx="7772400" cy="838200"/>
          </a:xfrm>
        </p:spPr>
        <p:txBody>
          <a:bodyPr/>
          <a:lstStyle/>
          <a:p>
            <a:r>
              <a:rPr lang="en-US" b="1" dirty="0" smtClean="0"/>
              <a:t>SEM1 2.01  A - Operations</a:t>
            </a:r>
            <a:endParaRPr lang="en-US" b="1" dirty="0"/>
          </a:p>
        </p:txBody>
      </p:sp>
      <p:sp>
        <p:nvSpPr>
          <p:cNvPr id="4" name="TextBox 3"/>
          <p:cNvSpPr txBox="1"/>
          <p:nvPr/>
        </p:nvSpPr>
        <p:spPr>
          <a:xfrm>
            <a:off x="304800" y="4800600"/>
            <a:ext cx="8305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itchFamily="34" charset="0"/>
              <a:buChar char="•"/>
            </a:pPr>
            <a:r>
              <a:rPr lang="en-US" sz="3200" b="1" dirty="0">
                <a:solidFill>
                  <a:srgbClr val="FF0000"/>
                </a:solidFill>
              </a:rPr>
              <a:t>PI – Schedule tournaments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sz="3200" b="1" dirty="0" smtClean="0">
                <a:solidFill>
                  <a:srgbClr val="FF0000"/>
                </a:solidFill>
              </a:rPr>
              <a:t>PI - Develop production schedules for events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accent6"/>
                </a:solidFill>
              </a:rPr>
              <a:t>Define the term production </a:t>
            </a:r>
            <a:r>
              <a:rPr lang="en-US" b="1" dirty="0">
                <a:solidFill>
                  <a:schemeClr val="accent6"/>
                </a:solidFill>
              </a:rPr>
              <a:t>s</a:t>
            </a:r>
            <a:r>
              <a:rPr lang="en-US" b="1" dirty="0" smtClean="0">
                <a:solidFill>
                  <a:schemeClr val="accent6"/>
                </a:solidFill>
              </a:rPr>
              <a:t>chedule</a:t>
            </a:r>
            <a:endParaRPr lang="en-US" b="1" dirty="0">
              <a:solidFill>
                <a:schemeClr val="accent6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873752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dirty="0" smtClean="0"/>
          </a:p>
          <a:p>
            <a:r>
              <a:rPr lang="en-US" sz="3200" dirty="0" smtClean="0"/>
              <a:t>Production </a:t>
            </a:r>
            <a:r>
              <a:rPr lang="en-US" sz="3200" dirty="0"/>
              <a:t>scheduling is the management and allocation of resources, events and processes to create goods and </a:t>
            </a:r>
            <a:r>
              <a:rPr lang="en-US" sz="3200" dirty="0" smtClean="0"/>
              <a:t>services</a:t>
            </a:r>
          </a:p>
          <a:p>
            <a:pPr lvl="1"/>
            <a:r>
              <a:rPr lang="en-US" sz="2800" dirty="0" smtClean="0">
                <a:solidFill>
                  <a:schemeClr val="tx1"/>
                </a:solidFill>
              </a:rPr>
              <a:t>Detailed </a:t>
            </a:r>
            <a:r>
              <a:rPr lang="en-US" sz="2800" dirty="0">
                <a:solidFill>
                  <a:schemeClr val="tx1"/>
                </a:solidFill>
              </a:rPr>
              <a:t>timelines that allow your event to flow </a:t>
            </a:r>
            <a:r>
              <a:rPr lang="en-US" sz="2800" dirty="0" smtClean="0">
                <a:solidFill>
                  <a:schemeClr val="tx1"/>
                </a:solidFill>
              </a:rPr>
              <a:t>smoothly </a:t>
            </a:r>
          </a:p>
          <a:p>
            <a:pPr lvl="1"/>
            <a:r>
              <a:rPr lang="en-US" sz="2800" dirty="0" smtClean="0">
                <a:solidFill>
                  <a:schemeClr val="tx1"/>
                </a:solidFill>
              </a:rPr>
              <a:t>A </a:t>
            </a:r>
            <a:r>
              <a:rPr lang="en-US" sz="2800" dirty="0">
                <a:solidFill>
                  <a:schemeClr val="tx1"/>
                </a:solidFill>
              </a:rPr>
              <a:t>business adjusts its production schedule based on the availability of resources, client </a:t>
            </a:r>
            <a:r>
              <a:rPr lang="en-US" sz="2800" dirty="0" smtClean="0">
                <a:solidFill>
                  <a:schemeClr val="tx1"/>
                </a:solidFill>
              </a:rPr>
              <a:t>demands </a:t>
            </a:r>
            <a:r>
              <a:rPr lang="en-US" sz="2800" dirty="0">
                <a:solidFill>
                  <a:schemeClr val="tx1"/>
                </a:solidFill>
              </a:rPr>
              <a:t>and efficiencies. </a:t>
            </a:r>
            <a:endParaRPr lang="en-US" sz="2800" dirty="0" smtClean="0">
              <a:solidFill>
                <a:schemeClr val="tx1"/>
              </a:solidFill>
            </a:endParaRPr>
          </a:p>
          <a:p>
            <a:pPr lvl="1"/>
            <a:endParaRPr lang="en-US" sz="2300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US" b="1" dirty="0"/>
          </a:p>
          <a:p>
            <a:endParaRPr lang="en-US" dirty="0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200" b="1" dirty="0" smtClean="0">
                <a:solidFill>
                  <a:schemeClr val="accent6"/>
                </a:solidFill>
              </a:rPr>
              <a:t>Purpose of Using a Production Schedule</a:t>
            </a:r>
            <a:endParaRPr lang="en-US" sz="3200" b="1" dirty="0">
              <a:solidFill>
                <a:schemeClr val="accent6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1752" y="1676400"/>
            <a:ext cx="8503920" cy="4572000"/>
          </a:xfrm>
        </p:spPr>
        <p:txBody>
          <a:bodyPr/>
          <a:lstStyle/>
          <a:p>
            <a:r>
              <a:rPr lang="en-US" dirty="0"/>
              <a:t>The goal of production scheduling is to balance client needs with available resources while operating in the most cost-efficient </a:t>
            </a:r>
            <a:r>
              <a:rPr lang="en-US" dirty="0" smtClean="0"/>
              <a:t>manner</a:t>
            </a:r>
          </a:p>
          <a:p>
            <a:r>
              <a:rPr lang="en-US" dirty="0" smtClean="0"/>
              <a:t>To keep the event on schedule with minimal issues </a:t>
            </a:r>
          </a:p>
          <a:p>
            <a:r>
              <a:rPr lang="en-US" dirty="0" smtClean="0"/>
              <a:t>To provide timing of tasks – personnel &amp; locations</a:t>
            </a:r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1027" name="Picture 3" descr="C:\Documents and Settings\Administrator\Local Settings\Temporary Internet Files\Content.IE5\XLYYV66G\MP900342072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81600" y="4267200"/>
            <a:ext cx="2609088" cy="1981200"/>
          </a:xfrm>
          <a:prstGeom prst="rect">
            <a:avLst/>
          </a:prstGeom>
          <a:noFill/>
        </p:spPr>
      </p:pic>
      <p:pic>
        <p:nvPicPr>
          <p:cNvPr id="1028" name="Picture 4" descr="C:\Documents and Settings\Administrator\Local Settings\Temporary Internet Files\Content.IE5\OYNXPL3C\MP900448494[1]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66800" y="4267200"/>
            <a:ext cx="2590800" cy="1981200"/>
          </a:xfrm>
          <a:prstGeom prst="rect">
            <a:avLst/>
          </a:prstGeom>
          <a:noFill/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dirty="0" smtClean="0">
                <a:solidFill>
                  <a:schemeClr val="accent6"/>
                </a:solidFill>
              </a:rPr>
              <a:t>Components of a Production Schedule</a:t>
            </a:r>
            <a:endParaRPr lang="en-US" sz="3200" b="1" dirty="0">
              <a:solidFill>
                <a:schemeClr val="accent6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Date of the event</a:t>
            </a:r>
          </a:p>
          <a:p>
            <a:r>
              <a:rPr lang="en-US" dirty="0" smtClean="0"/>
              <a:t>Key contact information			</a:t>
            </a:r>
          </a:p>
          <a:p>
            <a:r>
              <a:rPr lang="en-US" dirty="0" smtClean="0"/>
              <a:t>Access to event locations – load in</a:t>
            </a:r>
          </a:p>
          <a:p>
            <a:r>
              <a:rPr lang="en-US" dirty="0" smtClean="0"/>
              <a:t>Lights, audio &amp; sound checks</a:t>
            </a:r>
          </a:p>
          <a:p>
            <a:r>
              <a:rPr lang="en-US" dirty="0" smtClean="0"/>
              <a:t>Crew/cast arrival times</a:t>
            </a:r>
          </a:p>
          <a:p>
            <a:r>
              <a:rPr lang="en-US" dirty="0" smtClean="0"/>
              <a:t>Rehearsal times/breaks</a:t>
            </a:r>
          </a:p>
          <a:p>
            <a:r>
              <a:rPr lang="en-US" dirty="0" smtClean="0"/>
              <a:t>Event times</a:t>
            </a:r>
          </a:p>
          <a:p>
            <a:r>
              <a:rPr lang="en-US" dirty="0" smtClean="0"/>
              <a:t>Departure times – load out</a:t>
            </a:r>
          </a:p>
          <a:p>
            <a:endParaRPr lang="en-US" dirty="0"/>
          </a:p>
        </p:txBody>
      </p:sp>
      <p:pic>
        <p:nvPicPr>
          <p:cNvPr id="3076" name="Picture 4" descr="C:\Documents and Settings\Administrator\Local Settings\Temporary Internet Files\Content.IE5\OYNXPL3C\MC900012911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906158" y="3886200"/>
            <a:ext cx="1856842" cy="2058924"/>
          </a:xfrm>
          <a:prstGeom prst="rect">
            <a:avLst/>
          </a:prstGeom>
          <a:noFill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906158" y="1676400"/>
            <a:ext cx="1856842" cy="1752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custDataLst>
      <p:tags r:id="rId2"/>
    </p:custData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200" b="1" dirty="0" smtClean="0">
                <a:solidFill>
                  <a:schemeClr val="accent6"/>
                </a:solidFill>
              </a:rPr>
              <a:t>Factors that Impact Production Scheduling</a:t>
            </a:r>
            <a:endParaRPr lang="en-US" sz="3200" b="1" dirty="0">
              <a:solidFill>
                <a:schemeClr val="accent6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797552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Personnel – absenteeism, lateness or types</a:t>
            </a:r>
          </a:p>
          <a:p>
            <a:r>
              <a:rPr lang="en-US" dirty="0" smtClean="0"/>
              <a:t>Materials – wrong types or quantities</a:t>
            </a:r>
          </a:p>
          <a:p>
            <a:r>
              <a:rPr lang="en-US" dirty="0" smtClean="0"/>
              <a:t>Equipment/facilities – bathrooms, concessions </a:t>
            </a:r>
          </a:p>
          <a:p>
            <a:r>
              <a:rPr lang="en-US" dirty="0" smtClean="0"/>
              <a:t>Utilities – availability, type or distance from venue</a:t>
            </a:r>
          </a:p>
          <a:p>
            <a:r>
              <a:rPr lang="en-US" dirty="0" smtClean="0"/>
              <a:t>Environmental conditions				</a:t>
            </a:r>
          </a:p>
          <a:p>
            <a:r>
              <a:rPr lang="en-US" dirty="0" smtClean="0"/>
              <a:t>Emergency protocol  </a:t>
            </a:r>
          </a:p>
          <a:p>
            <a:r>
              <a:rPr lang="en-US" dirty="0"/>
              <a:t>S</a:t>
            </a:r>
            <a:r>
              <a:rPr lang="en-US" dirty="0" smtClean="0"/>
              <a:t>afety procedures				</a:t>
            </a:r>
          </a:p>
          <a:p>
            <a:r>
              <a:rPr lang="en-US" dirty="0" smtClean="0"/>
              <a:t>Parking</a:t>
            </a:r>
          </a:p>
          <a:p>
            <a:r>
              <a:rPr lang="en-US" dirty="0" smtClean="0"/>
              <a:t>Sight lines</a:t>
            </a:r>
          </a:p>
          <a:p>
            <a:r>
              <a:rPr lang="en-US" dirty="0" smtClean="0"/>
              <a:t>Risk assessment/contingency plans</a:t>
            </a: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657838" y="4495800"/>
            <a:ext cx="2143262" cy="1752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90800" y="4800600"/>
            <a:ext cx="1247775" cy="666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343400" y="3810000"/>
            <a:ext cx="1981200" cy="1657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custDataLst>
      <p:tags r:id="rId2"/>
    </p:custData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dirty="0" smtClean="0">
                <a:solidFill>
                  <a:schemeClr val="accent6"/>
                </a:solidFill>
              </a:rPr>
              <a:t>Production-Planning Tools</a:t>
            </a:r>
            <a:endParaRPr lang="en-US" sz="3200" b="1" dirty="0">
              <a:solidFill>
                <a:schemeClr val="accent6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Knowledgeable event production team</a:t>
            </a:r>
          </a:p>
          <a:p>
            <a:r>
              <a:rPr lang="en-US" dirty="0" smtClean="0"/>
              <a:t>Film editing software </a:t>
            </a:r>
          </a:p>
          <a:p>
            <a:r>
              <a:rPr lang="en-US" dirty="0" smtClean="0"/>
              <a:t>Film scripts</a:t>
            </a:r>
          </a:p>
          <a:p>
            <a:r>
              <a:rPr lang="en-US" dirty="0" smtClean="0"/>
              <a:t>Planning lists </a:t>
            </a:r>
          </a:p>
          <a:p>
            <a:r>
              <a:rPr lang="en-US" dirty="0" smtClean="0"/>
              <a:t>Necessary supplies</a:t>
            </a:r>
          </a:p>
          <a:p>
            <a:r>
              <a:rPr lang="en-US" dirty="0" smtClean="0"/>
              <a:t>Cell phones</a:t>
            </a:r>
          </a:p>
          <a:p>
            <a:r>
              <a:rPr lang="en-US" dirty="0" smtClean="0"/>
              <a:t>PDAs</a:t>
            </a:r>
          </a:p>
          <a:p>
            <a:r>
              <a:rPr lang="en-US" dirty="0" smtClean="0"/>
              <a:t>Laptops</a:t>
            </a:r>
          </a:p>
          <a:p>
            <a:r>
              <a:rPr lang="en-US" dirty="0" smtClean="0"/>
              <a:t>Sketchbooks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Personal assistants</a:t>
            </a:r>
          </a:p>
          <a:p>
            <a:r>
              <a:rPr lang="en-US" dirty="0" smtClean="0"/>
              <a:t>Notebooks</a:t>
            </a:r>
          </a:p>
          <a:p>
            <a:r>
              <a:rPr lang="en-US" dirty="0" smtClean="0"/>
              <a:t>Planning tools</a:t>
            </a:r>
          </a:p>
          <a:p>
            <a:r>
              <a:rPr lang="en-US" dirty="0" smtClean="0"/>
              <a:t>Site plans/maps</a:t>
            </a:r>
          </a:p>
          <a:p>
            <a:r>
              <a:rPr lang="en-US" dirty="0" smtClean="0"/>
              <a:t>Signage</a:t>
            </a:r>
          </a:p>
          <a:p>
            <a:r>
              <a:rPr lang="en-US" dirty="0" smtClean="0"/>
              <a:t>Project evaluation &amp; review techniques – PERT/CPM/Gantt chart</a:t>
            </a:r>
          </a:p>
          <a:p>
            <a:r>
              <a:rPr lang="en-US" dirty="0" smtClean="0"/>
              <a:t>Historical performance - evaluate and reflect</a:t>
            </a:r>
          </a:p>
          <a:p>
            <a:endParaRPr lang="en-US" dirty="0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en-US" sz="3200" dirty="0" smtClean="0"/>
              <a:t>Schedule</a:t>
            </a:r>
            <a:endParaRPr lang="en-US" sz="3200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pPr algn="ctr"/>
            <a:r>
              <a:rPr lang="en-US" sz="3200" dirty="0" smtClean="0"/>
              <a:t>Plan</a:t>
            </a:r>
            <a:endParaRPr lang="en-US" sz="3200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How best to make it</a:t>
            </a:r>
          </a:p>
          <a:p>
            <a:r>
              <a:rPr lang="en-US" sz="2400" dirty="0" smtClean="0"/>
              <a:t>Sequencing/synchronization of tasks – very detailed</a:t>
            </a:r>
          </a:p>
          <a:p>
            <a:r>
              <a:rPr lang="en-US" sz="2400" dirty="0" smtClean="0"/>
              <a:t>List priorities, constraints &amp; conflicts</a:t>
            </a:r>
          </a:p>
          <a:p>
            <a:r>
              <a:rPr lang="en-US" sz="2400" dirty="0" smtClean="0"/>
              <a:t>Monitoring execution</a:t>
            </a:r>
          </a:p>
          <a:p>
            <a:r>
              <a:rPr lang="en-US" sz="2400" dirty="0" smtClean="0"/>
              <a:t>Managing changes</a:t>
            </a:r>
          </a:p>
          <a:p>
            <a:r>
              <a:rPr lang="en-US" sz="2400" dirty="0" smtClean="0"/>
              <a:t>Adjust the plan based on changes</a:t>
            </a:r>
            <a:endParaRPr lang="en-US" sz="2400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What to make</a:t>
            </a:r>
          </a:p>
          <a:p>
            <a:r>
              <a:rPr lang="en-US" sz="2400" dirty="0" smtClean="0"/>
              <a:t>When to make it</a:t>
            </a:r>
          </a:p>
          <a:p>
            <a:r>
              <a:rPr lang="en-US" sz="2400" dirty="0" smtClean="0"/>
              <a:t>How much to make</a:t>
            </a:r>
          </a:p>
          <a:p>
            <a:r>
              <a:rPr lang="en-US" sz="2400" dirty="0" smtClean="0"/>
              <a:t>Where to make it</a:t>
            </a:r>
          </a:p>
          <a:p>
            <a:r>
              <a:rPr lang="en-US" sz="2400" dirty="0" smtClean="0"/>
              <a:t>Materials required</a:t>
            </a:r>
          </a:p>
          <a:p>
            <a:r>
              <a:rPr lang="en-US" sz="2400" dirty="0" smtClean="0"/>
              <a:t>Resources required</a:t>
            </a:r>
          </a:p>
          <a:p>
            <a:r>
              <a:rPr lang="en-US" sz="2400" dirty="0" smtClean="0"/>
              <a:t>No real time controls</a:t>
            </a:r>
          </a:p>
          <a:p>
            <a:r>
              <a:rPr lang="en-US" sz="2400" dirty="0" smtClean="0"/>
              <a:t>Overview/goal of event</a:t>
            </a:r>
            <a:endParaRPr lang="en-US" sz="24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200" b="1" dirty="0" smtClean="0">
                <a:solidFill>
                  <a:schemeClr val="accent6"/>
                </a:solidFill>
              </a:rPr>
              <a:t>Relationship between a Production Schedule and a Project Plan</a:t>
            </a:r>
            <a:endParaRPr lang="en-US" sz="3200" b="1" dirty="0">
              <a:solidFill>
                <a:schemeClr val="accent6"/>
              </a:solidFill>
            </a:endParaRPr>
          </a:p>
        </p:txBody>
      </p:sp>
    </p:spTree>
    <p:custDataLst>
      <p:tags r:id="rId2"/>
    </p:custData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914400"/>
          </a:xfrm>
        </p:spPr>
        <p:txBody>
          <a:bodyPr>
            <a:noAutofit/>
          </a:bodyPr>
          <a:lstStyle/>
          <a:p>
            <a:r>
              <a:rPr lang="en-US" sz="3200" b="1" dirty="0" smtClean="0">
                <a:solidFill>
                  <a:schemeClr val="accent6"/>
                </a:solidFill>
              </a:rPr>
              <a:t>Procedures for Developing a Production Schedule</a:t>
            </a:r>
            <a:endParaRPr lang="en-US" sz="3200" b="1" dirty="0">
              <a:solidFill>
                <a:schemeClr val="accent6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Research &amp; Development</a:t>
            </a:r>
          </a:p>
          <a:p>
            <a:pPr lvl="1"/>
            <a:r>
              <a:rPr lang="en-US" b="1" dirty="0" smtClean="0"/>
              <a:t>Use the past as a tool</a:t>
            </a:r>
          </a:p>
          <a:p>
            <a:pPr lvl="1"/>
            <a:r>
              <a:rPr lang="en-US" b="1" dirty="0" smtClean="0"/>
              <a:t>Know your finances, resources, partnerships, political climate, environmental concerns &amp; timing</a:t>
            </a:r>
          </a:p>
          <a:p>
            <a:r>
              <a:rPr lang="en-US" dirty="0" smtClean="0"/>
              <a:t>Represent your target market</a:t>
            </a:r>
          </a:p>
          <a:p>
            <a:pPr lvl="1"/>
            <a:r>
              <a:rPr lang="en-US" b="1" dirty="0" smtClean="0"/>
              <a:t>Keep it focused on your target market’s demographics</a:t>
            </a:r>
          </a:p>
          <a:p>
            <a:r>
              <a:rPr lang="en-US" dirty="0" smtClean="0"/>
              <a:t>Design – </a:t>
            </a:r>
          </a:p>
          <a:p>
            <a:pPr lvl="1"/>
            <a:r>
              <a:rPr lang="en-US" b="1" dirty="0" smtClean="0"/>
              <a:t>Keep it entertaining and use appropriate colors/layouts </a:t>
            </a:r>
            <a:endParaRPr lang="en-US" dirty="0" smtClean="0"/>
          </a:p>
          <a:p>
            <a:r>
              <a:rPr lang="en-US" dirty="0" smtClean="0"/>
              <a:t>Planning – adjust when necessary</a:t>
            </a:r>
          </a:p>
          <a:p>
            <a:r>
              <a:rPr lang="en-US" dirty="0" smtClean="0"/>
              <a:t>Coordination/Implementation - communication</a:t>
            </a:r>
          </a:p>
          <a:p>
            <a:r>
              <a:rPr lang="en-US" dirty="0" smtClean="0"/>
              <a:t>Evaluation - improvement</a:t>
            </a:r>
          </a:p>
          <a:p>
            <a:endParaRPr lang="en-US" dirty="0"/>
          </a:p>
        </p:txBody>
      </p:sp>
    </p:spTree>
    <p:custDataLst>
      <p:tags r:id="rId2"/>
    </p:custData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dirty="0" smtClean="0">
                <a:solidFill>
                  <a:schemeClr val="accent6"/>
                </a:solidFill>
              </a:rPr>
              <a:t>How to Develop a Production Schedule</a:t>
            </a:r>
            <a:endParaRPr lang="en-US" sz="3200" b="1" dirty="0">
              <a:solidFill>
                <a:schemeClr val="accent6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Establish a budget, review &amp; </a:t>
            </a:r>
            <a:r>
              <a:rPr lang="en-US" dirty="0" smtClean="0"/>
              <a:t>reflect</a:t>
            </a:r>
          </a:p>
          <a:p>
            <a:r>
              <a:rPr lang="en-US" dirty="0" smtClean="0"/>
              <a:t>Select an appropriate site/venue</a:t>
            </a:r>
            <a:endParaRPr lang="en-US" b="1" dirty="0" smtClean="0"/>
          </a:p>
          <a:p>
            <a:pPr lvl="1"/>
            <a:r>
              <a:rPr lang="en-US" b="1" dirty="0" smtClean="0"/>
              <a:t>Checklist for site/venue &amp; technical requirements</a:t>
            </a:r>
          </a:p>
          <a:p>
            <a:r>
              <a:rPr lang="en-US" dirty="0" smtClean="0"/>
              <a:t>List all elements that should be tracked/monitored</a:t>
            </a:r>
          </a:p>
          <a:p>
            <a:pPr lvl="1"/>
            <a:r>
              <a:rPr lang="en-US" b="1" dirty="0" smtClean="0"/>
              <a:t>Break the elements into individual tasks</a:t>
            </a:r>
          </a:p>
          <a:p>
            <a:pPr lvl="1"/>
            <a:r>
              <a:rPr lang="en-US" b="1" dirty="0" smtClean="0"/>
              <a:t>Meet with task personnel &amp; create a list of priorities/order/time/date</a:t>
            </a:r>
          </a:p>
          <a:p>
            <a:pPr lvl="1"/>
            <a:r>
              <a:rPr lang="en-US" b="1" dirty="0" smtClean="0"/>
              <a:t>Enter the tasks in a spreadsheet, record time required &amp; responsible personnel</a:t>
            </a:r>
          </a:p>
          <a:p>
            <a:pPr lvl="1"/>
            <a:r>
              <a:rPr lang="en-US" b="1" dirty="0" smtClean="0"/>
              <a:t>Meet again with task personnel and gain final feed back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  <p:custDataLst>
      <p:tags r:id="rId2"/>
    </p:custData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dirty="0" smtClean="0">
                <a:solidFill>
                  <a:schemeClr val="accent6"/>
                </a:solidFill>
              </a:rPr>
              <a:t>How to Develop a Production Schedule </a:t>
            </a:r>
            <a:endParaRPr lang="en-US" sz="3200" b="1" dirty="0">
              <a:solidFill>
                <a:schemeClr val="accent6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797552"/>
          </a:xfrm>
        </p:spPr>
        <p:txBody>
          <a:bodyPr>
            <a:normAutofit lnSpcReduction="10000"/>
          </a:bodyPr>
          <a:lstStyle/>
          <a:p>
            <a:r>
              <a:rPr lang="en-US" dirty="0"/>
              <a:t>Create an overall time line for all essential </a:t>
            </a:r>
            <a:r>
              <a:rPr lang="en-US" dirty="0" smtClean="0"/>
              <a:t>tasks</a:t>
            </a:r>
          </a:p>
          <a:p>
            <a:r>
              <a:rPr lang="en-US" dirty="0" smtClean="0"/>
              <a:t>Establish </a:t>
            </a:r>
            <a:r>
              <a:rPr lang="en-US" dirty="0"/>
              <a:t>risk management plan/contingency </a:t>
            </a:r>
            <a:r>
              <a:rPr lang="en-US" dirty="0" smtClean="0"/>
              <a:t>plan</a:t>
            </a:r>
          </a:p>
          <a:p>
            <a:pPr lvl="1"/>
            <a:r>
              <a:rPr lang="en-US" b="1" dirty="0" smtClean="0"/>
              <a:t>Minimal, normal and worse case scenarios </a:t>
            </a:r>
            <a:endParaRPr lang="en-US" b="1" dirty="0"/>
          </a:p>
          <a:p>
            <a:r>
              <a:rPr lang="en-US" dirty="0" smtClean="0"/>
              <a:t>Implement production schedule </a:t>
            </a:r>
          </a:p>
          <a:p>
            <a:pPr lvl="1"/>
            <a:r>
              <a:rPr lang="en-US" b="1" dirty="0" smtClean="0"/>
              <a:t>Communicate &amp; feedback</a:t>
            </a:r>
          </a:p>
          <a:p>
            <a:pPr lvl="1"/>
            <a:r>
              <a:rPr lang="en-US" b="1" dirty="0" smtClean="0"/>
              <a:t>Prioritize &amp; reschedule as necessary – handle problems or issues</a:t>
            </a:r>
          </a:p>
          <a:p>
            <a:pPr lvl="1"/>
            <a:r>
              <a:rPr lang="en-US" b="1" dirty="0" smtClean="0"/>
              <a:t>Manage overall time schedule</a:t>
            </a:r>
          </a:p>
          <a:p>
            <a:r>
              <a:rPr lang="en-US" dirty="0" smtClean="0"/>
              <a:t>Reflect and evaluate </a:t>
            </a:r>
            <a:r>
              <a:rPr lang="en-US" dirty="0"/>
              <a:t>the </a:t>
            </a:r>
            <a:r>
              <a:rPr lang="en-US" dirty="0" smtClean="0"/>
              <a:t>schedule</a:t>
            </a:r>
          </a:p>
          <a:p>
            <a:r>
              <a:rPr lang="en-US" dirty="0" smtClean="0"/>
              <a:t>Let’s visit the following website about schedules</a:t>
            </a:r>
          </a:p>
          <a:p>
            <a:r>
              <a:rPr lang="en-US" sz="1400" dirty="0" smtClean="0">
                <a:hlinkClick r:id="rId4"/>
              </a:rPr>
              <a:t>https</a:t>
            </a:r>
            <a:r>
              <a:rPr lang="en-US" sz="1400" dirty="0">
                <a:hlinkClick r:id="rId4"/>
              </a:rPr>
              <a:t>://www.smartsheet.com/online-gantt-chart?s=8&amp;c=3&amp;m=414&amp;a=012g&amp;k=%</a:t>
            </a:r>
            <a:r>
              <a:rPr lang="en-US" sz="1400" dirty="0" smtClean="0">
                <a:hlinkClick r:id="rId4"/>
              </a:rPr>
              <a:t>2Bgantt&amp;gclid=CO_Lwtfel7ICFQmpnQodnSQAXg</a:t>
            </a:r>
            <a:endParaRPr lang="en-US" sz="1400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endParaRPr lang="en-US" dirty="0" smtClean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xmlns="" val="3926979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dirty="0" smtClean="0">
                <a:solidFill>
                  <a:schemeClr val="accent6"/>
                </a:solidFill>
              </a:rPr>
              <a:t> </a:t>
            </a:r>
            <a:r>
              <a:rPr lang="en-US" sz="3200" b="1" u="sng" dirty="0" smtClean="0">
                <a:solidFill>
                  <a:srgbClr val="FF0000"/>
                </a:solidFill>
              </a:rPr>
              <a:t>Operations</a:t>
            </a:r>
            <a:r>
              <a:rPr lang="en-US" sz="3200" b="1" dirty="0" smtClean="0">
                <a:solidFill>
                  <a:srgbClr val="FF0000"/>
                </a:solidFill>
              </a:rPr>
              <a:t> - Schedule Tournaments</a:t>
            </a:r>
            <a:endParaRPr lang="en-US" sz="3200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7200" y="2246811"/>
            <a:ext cx="3657600" cy="32765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48200" y="2246811"/>
            <a:ext cx="4114800" cy="3276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xmlns="" val="2473680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dirty="0" smtClean="0">
                <a:solidFill>
                  <a:schemeClr val="accent6"/>
                </a:solidFill>
              </a:rPr>
              <a:t>Identify types of tournaments</a:t>
            </a:r>
            <a:endParaRPr lang="en-US" sz="3200" b="1" dirty="0">
              <a:solidFill>
                <a:schemeClr val="accent6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645152"/>
          </a:xfrm>
        </p:spPr>
        <p:txBody>
          <a:bodyPr>
            <a:normAutofit/>
          </a:bodyPr>
          <a:lstStyle/>
          <a:p>
            <a:r>
              <a:rPr lang="en-US" dirty="0" smtClean="0"/>
              <a:t>Round Robin – </a:t>
            </a:r>
          </a:p>
          <a:p>
            <a:pPr lvl="1"/>
            <a:r>
              <a:rPr lang="en-US" b="1" dirty="0" smtClean="0"/>
              <a:t>everyone plays each other at least one time</a:t>
            </a:r>
          </a:p>
          <a:p>
            <a:r>
              <a:rPr lang="en-US" dirty="0" smtClean="0"/>
              <a:t>Double Elimination – </a:t>
            </a:r>
          </a:p>
          <a:p>
            <a:pPr lvl="1"/>
            <a:r>
              <a:rPr lang="en-US" b="1" dirty="0" smtClean="0"/>
              <a:t>teams must lose twice, after one loss they move into losers bracket</a:t>
            </a:r>
          </a:p>
          <a:p>
            <a:r>
              <a:rPr lang="en-US" dirty="0" smtClean="0"/>
              <a:t>Single Elimination – </a:t>
            </a:r>
          </a:p>
          <a:p>
            <a:pPr lvl="1"/>
            <a:r>
              <a:rPr lang="en-US" b="1" dirty="0" smtClean="0"/>
              <a:t>when you lose you no longer play in the tournament</a:t>
            </a:r>
          </a:p>
          <a:p>
            <a:r>
              <a:rPr lang="en-US" dirty="0" smtClean="0"/>
              <a:t>Multistage – </a:t>
            </a:r>
          </a:p>
          <a:p>
            <a:pPr lvl="1"/>
            <a:r>
              <a:rPr lang="en-US" b="1" dirty="0" smtClean="0"/>
              <a:t>games are played during same period but at different locations/fields over extended period of time – can compete at different levels or stages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xmlns="" val="499939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accent6"/>
                </a:solidFill>
              </a:rPr>
              <a:t>Identify types of tournaments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797552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Heats – </a:t>
            </a:r>
          </a:p>
          <a:p>
            <a:pPr lvl="1"/>
            <a:r>
              <a:rPr lang="en-US" b="1" dirty="0" smtClean="0"/>
              <a:t>a round of competition, such as a swim meet</a:t>
            </a:r>
          </a:p>
          <a:p>
            <a:r>
              <a:rPr lang="en-US" dirty="0" smtClean="0"/>
              <a:t>Tournament play – </a:t>
            </a:r>
          </a:p>
          <a:p>
            <a:pPr lvl="1"/>
            <a:r>
              <a:rPr lang="en-US" b="1" dirty="0" smtClean="0"/>
              <a:t>seeded based on ranking-normally single elimination</a:t>
            </a:r>
          </a:p>
          <a:p>
            <a:r>
              <a:rPr lang="en-US" dirty="0" smtClean="0"/>
              <a:t>Ladder – </a:t>
            </a:r>
          </a:p>
          <a:p>
            <a:pPr lvl="1"/>
            <a:r>
              <a:rPr lang="en-US" b="1" dirty="0" smtClean="0"/>
              <a:t>individual contests ranked on a ladder and can move up or down based on results</a:t>
            </a:r>
          </a:p>
          <a:p>
            <a:r>
              <a:rPr lang="en-US" dirty="0" smtClean="0"/>
              <a:t>Match play – </a:t>
            </a:r>
          </a:p>
          <a:p>
            <a:pPr lvl="1"/>
            <a:r>
              <a:rPr lang="en-US" b="1" dirty="0" smtClean="0"/>
              <a:t>in golf, you either win, lose or half a hole and only count total holes won</a:t>
            </a:r>
          </a:p>
          <a:p>
            <a:r>
              <a:rPr lang="en-US" dirty="0" smtClean="0"/>
              <a:t>Scramble – </a:t>
            </a:r>
          </a:p>
          <a:p>
            <a:pPr lvl="1"/>
            <a:r>
              <a:rPr lang="en-US" b="1" dirty="0" smtClean="0"/>
              <a:t>all golf players hit, players select the best ball and all shoot from that spot</a:t>
            </a:r>
            <a:endParaRPr lang="en-US" b="1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xmlns="" val="1791796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76200"/>
            <a:ext cx="8534400" cy="911352"/>
          </a:xfrm>
        </p:spPr>
        <p:txBody>
          <a:bodyPr>
            <a:normAutofit fontScale="90000"/>
          </a:bodyPr>
          <a:lstStyle/>
          <a:p>
            <a:r>
              <a:rPr lang="en-US" sz="3200" b="1" dirty="0" smtClean="0">
                <a:solidFill>
                  <a:schemeClr val="accent6"/>
                </a:solidFill>
              </a:rPr>
              <a:t>Describe factors to consider when planning tournament schedule</a:t>
            </a:r>
            <a:endParaRPr lang="en-US" sz="3200" b="1" dirty="0">
              <a:solidFill>
                <a:schemeClr val="accent6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Venue(s) Inside/outside</a:t>
            </a:r>
          </a:p>
          <a:p>
            <a:r>
              <a:rPr lang="en-US" dirty="0" smtClean="0"/>
              <a:t>Time of day/year </a:t>
            </a:r>
          </a:p>
          <a:p>
            <a:r>
              <a:rPr lang="en-US" dirty="0" smtClean="0"/>
              <a:t>Weather obstacles</a:t>
            </a:r>
          </a:p>
          <a:p>
            <a:r>
              <a:rPr lang="en-US" dirty="0" smtClean="0"/>
              <a:t>Location of participants – logistics  </a:t>
            </a:r>
          </a:p>
          <a:p>
            <a:r>
              <a:rPr lang="en-US" dirty="0" smtClean="0"/>
              <a:t>Costs of executing the tournament </a:t>
            </a:r>
          </a:p>
          <a:p>
            <a:r>
              <a:rPr lang="en-US" dirty="0" smtClean="0"/>
              <a:t>The economy &amp; discretionary income</a:t>
            </a:r>
          </a:p>
          <a:p>
            <a:r>
              <a:rPr lang="en-US" dirty="0" smtClean="0"/>
              <a:t>The number of participants and time allocated</a:t>
            </a:r>
          </a:p>
          <a:p>
            <a:r>
              <a:rPr lang="en-US" dirty="0" smtClean="0"/>
              <a:t>Local governmental or administration issues</a:t>
            </a:r>
          </a:p>
          <a:p>
            <a:r>
              <a:rPr lang="en-US" dirty="0" smtClean="0"/>
              <a:t>Volunteer support</a:t>
            </a:r>
            <a:endParaRPr lang="en-US" dirty="0"/>
          </a:p>
          <a:p>
            <a:endParaRPr lang="en-US" dirty="0" smtClean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477000" y="1752600"/>
            <a:ext cx="1943100" cy="2171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267200" y="5486400"/>
            <a:ext cx="266700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xmlns="" val="725958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76200"/>
            <a:ext cx="8534400" cy="911352"/>
          </a:xfrm>
        </p:spPr>
        <p:txBody>
          <a:bodyPr>
            <a:normAutofit fontScale="90000"/>
          </a:bodyPr>
          <a:lstStyle/>
          <a:p>
            <a:r>
              <a:rPr lang="en-US" sz="3200" b="1" dirty="0" smtClean="0">
                <a:solidFill>
                  <a:schemeClr val="accent6"/>
                </a:solidFill>
              </a:rPr>
              <a:t>Explain how technology can be used to schedule tournaments</a:t>
            </a:r>
            <a:endParaRPr lang="en-US" sz="3200" b="1" dirty="0">
              <a:solidFill>
                <a:schemeClr val="accent6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sz="2800" dirty="0" smtClean="0"/>
              <a:t>Host of on line sites offer tournament </a:t>
            </a:r>
            <a:r>
              <a:rPr lang="en-US" sz="2800" dirty="0"/>
              <a:t>scheduling </a:t>
            </a:r>
            <a:r>
              <a:rPr lang="en-US" sz="2800" dirty="0" smtClean="0"/>
              <a:t>options</a:t>
            </a:r>
          </a:p>
          <a:p>
            <a:r>
              <a:rPr lang="en-US" sz="2800" dirty="0" smtClean="0">
                <a:hlinkClick r:id="rId3"/>
              </a:rPr>
              <a:t>www.wizehive.com/</a:t>
            </a:r>
            <a:endParaRPr lang="en-US" sz="2800" dirty="0" smtClean="0"/>
          </a:p>
          <a:p>
            <a:pPr marL="0" indent="0">
              <a:buNone/>
            </a:pPr>
            <a:endParaRPr lang="en-US" dirty="0"/>
          </a:p>
          <a:p>
            <a:r>
              <a:rPr lang="en-US" sz="2800" dirty="0" smtClean="0">
                <a:hlinkClick r:id="rId4"/>
              </a:rPr>
              <a:t>www.allprosoftware.com/</a:t>
            </a:r>
            <a:endParaRPr lang="en-US" sz="2800" dirty="0" smtClean="0"/>
          </a:p>
          <a:p>
            <a:pPr marL="0" indent="0">
              <a:buNone/>
            </a:pPr>
            <a:endParaRPr lang="en-US" sz="2800" dirty="0" smtClean="0"/>
          </a:p>
          <a:p>
            <a:r>
              <a:rPr lang="en-US" sz="2800" dirty="0" smtClean="0">
                <a:hlinkClick r:id="rId5"/>
              </a:rPr>
              <a:t>www.tournamentsoftware.com/tournaments.aspx?id=2</a:t>
            </a:r>
            <a:endParaRPr lang="en-US" sz="2800" dirty="0" smtClean="0"/>
          </a:p>
          <a:p>
            <a:pPr marL="0" indent="0">
              <a:buNone/>
            </a:pPr>
            <a:endParaRPr lang="en-US" sz="2800" dirty="0" smtClean="0"/>
          </a:p>
          <a:p>
            <a:endParaRPr lang="en-US" sz="2800" dirty="0"/>
          </a:p>
          <a:p>
            <a:endParaRPr lang="en-US" sz="2800" dirty="0" smtClean="0"/>
          </a:p>
          <a:p>
            <a:endParaRPr lang="en-US" sz="2800" dirty="0" smtClean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xmlns="" val="3618536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76200"/>
            <a:ext cx="8534400" cy="911352"/>
          </a:xfrm>
        </p:spPr>
        <p:txBody>
          <a:bodyPr>
            <a:normAutofit fontScale="90000"/>
          </a:bodyPr>
          <a:lstStyle/>
          <a:p>
            <a:r>
              <a:rPr lang="en-US" sz="3200" b="1" dirty="0" smtClean="0">
                <a:solidFill>
                  <a:schemeClr val="accent6"/>
                </a:solidFill>
              </a:rPr>
              <a:t>Discuss ways to determine activities timeframe</a:t>
            </a:r>
            <a:endParaRPr lang="en-US" sz="3200" b="1" dirty="0">
              <a:solidFill>
                <a:schemeClr val="accent6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Determine average length of competition</a:t>
            </a:r>
          </a:p>
          <a:p>
            <a:r>
              <a:rPr lang="en-US" dirty="0" smtClean="0"/>
              <a:t>Determine number of competitors in tournament and number of games per day/hour, etc. </a:t>
            </a:r>
          </a:p>
          <a:p>
            <a:r>
              <a:rPr lang="en-US" dirty="0" smtClean="0"/>
              <a:t>Determine time for introductions, ceremonies, songs, intermission and post game interviews</a:t>
            </a:r>
          </a:p>
          <a:p>
            <a:r>
              <a:rPr lang="en-US" dirty="0" smtClean="0"/>
              <a:t>Determine amount of time concessions and merchandise sales are operating</a:t>
            </a:r>
          </a:p>
          <a:p>
            <a:r>
              <a:rPr lang="en-US" dirty="0" smtClean="0"/>
              <a:t>Determine amount of time for pre (setup) and post (close down) activities</a:t>
            </a:r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xmlns="" val="3225934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76200"/>
            <a:ext cx="8534400" cy="911352"/>
          </a:xfrm>
        </p:spPr>
        <p:txBody>
          <a:bodyPr>
            <a:normAutofit fontScale="90000"/>
          </a:bodyPr>
          <a:lstStyle/>
          <a:p>
            <a:r>
              <a:rPr lang="en-US" sz="3200" b="1" dirty="0" smtClean="0">
                <a:solidFill>
                  <a:schemeClr val="accent6"/>
                </a:solidFill>
              </a:rPr>
              <a:t>Demonstrate procedures for scheduling tournaments</a:t>
            </a:r>
            <a:endParaRPr lang="en-US" sz="3200" b="1" dirty="0">
              <a:solidFill>
                <a:schemeClr val="accent6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Approvals of sanctioning bodies</a:t>
            </a:r>
          </a:p>
          <a:p>
            <a:r>
              <a:rPr lang="en-US" dirty="0" smtClean="0"/>
              <a:t>Approval of venues/time/day</a:t>
            </a:r>
          </a:p>
          <a:p>
            <a:r>
              <a:rPr lang="en-US" dirty="0" smtClean="0"/>
              <a:t>Determination of tournament format (type) – secure tournament software for use</a:t>
            </a:r>
          </a:p>
          <a:p>
            <a:r>
              <a:rPr lang="en-US" dirty="0" smtClean="0"/>
              <a:t>Seeding of tournament participants</a:t>
            </a:r>
          </a:p>
          <a:p>
            <a:r>
              <a:rPr lang="en-US" dirty="0" smtClean="0"/>
              <a:t>Notification of tournament participants</a:t>
            </a:r>
          </a:p>
          <a:p>
            <a:r>
              <a:rPr lang="en-US" dirty="0" smtClean="0"/>
              <a:t>Production schedule of tournaments at venue(s) – includes all time lines of tasks</a:t>
            </a:r>
          </a:p>
          <a:p>
            <a:r>
              <a:rPr lang="en-US" dirty="0" smtClean="0"/>
              <a:t>Approval of volunteers, police, administrators and other personnel to operate the tournament</a:t>
            </a:r>
          </a:p>
          <a:p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xmlns="" val="1538346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3200400"/>
          </a:xfrm>
        </p:spPr>
        <p:txBody>
          <a:bodyPr>
            <a:normAutofit/>
          </a:bodyPr>
          <a:lstStyle/>
          <a:p>
            <a:r>
              <a:rPr lang="en-US" sz="3600" b="1" dirty="0">
                <a:solidFill>
                  <a:srgbClr val="FF0000"/>
                </a:solidFill>
              </a:rPr>
              <a:t>PI - Develop production schedules for </a:t>
            </a:r>
            <a:r>
              <a:rPr lang="en-US" sz="3600" b="1" dirty="0" smtClean="0">
                <a:solidFill>
                  <a:srgbClr val="FF0000"/>
                </a:solidFill>
              </a:rPr>
              <a:t>events</a:t>
            </a:r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xmlns="" val="3903100722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OWBARVISIBLE" val="True"/>
  <p:tag name="CSVFORMAT" val="0"/>
  <p:tag name="COUNTDOWNSTYLE" val="-1"/>
  <p:tag name="COUNTDOWNSECONDS" val="20"/>
  <p:tag name="BACKUPSESSIONS" val="True"/>
  <p:tag name="REVIEWONLY" val="False"/>
  <p:tag name="RACEENDPOINTS" val="100"/>
  <p:tag name="PARTICIPANTSINLEADERBOARD" val="10"/>
  <p:tag name="BUBBLESIZEVISIBLE" val="True"/>
  <p:tag name="CUSTOMGRIDBACKCOLOR" val="-2830136"/>
  <p:tag name="CUSTOMCELLBACKCOLOR3" val="-268652"/>
  <p:tag name="DISPLAYDEVICENUMBER" val="True"/>
  <p:tag name="AUTOSIZEGRID" val="True"/>
  <p:tag name="POLLINGCYCLE" val="2"/>
  <p:tag name="INCLUDENONRESPONDERS" val="False"/>
  <p:tag name="CORRECTPOINTVALUE" val="100"/>
  <p:tag name="ZEROBASED" val="False"/>
  <p:tag name="FIBDISPLAYRESULTS" val="True"/>
  <p:tag name="PRRESPONSE1" val="10"/>
  <p:tag name="PRRESPONSE5" val="6"/>
  <p:tag name="PRRESPONSE9" val="2"/>
  <p:tag name="TASKPANEKEY" val="b07805f7-9fa0-4c46-9976-4425790ad0db"/>
  <p:tag name="USESECONDARYMONITOR" val="True"/>
  <p:tag name="ANSWERNOWTEXT" val="Answer Now"/>
  <p:tag name="INPUTSOURCE" val="1"/>
  <p:tag name="CHARTVALUEFORMAT" val="0%"/>
  <p:tag name="STDCHART" val="1"/>
  <p:tag name="TEAMSINLEADERBOARD" val="9"/>
  <p:tag name="BUBBLEGROUPING" val="3"/>
  <p:tag name="CUSTOMCELLBACKCOLOR2" val="-13395457"/>
  <p:tag name="DISPLAYDEVICEID" val="True"/>
  <p:tag name="GRIDPOSITION" val="1"/>
  <p:tag name="RESETCHARTS" val="True"/>
  <p:tag name="INCORRECTPOINTVALUE" val="0"/>
  <p:tag name="CHARTSCALE" val="True"/>
  <p:tag name="FIBDISPLAYKEYWORDS" val="True"/>
  <p:tag name="PRRESPONSE6" val="5"/>
  <p:tag name="SHOWFLASHWARNING" val="True"/>
  <p:tag name="EXPANDSHOWBAR" val="False"/>
  <p:tag name="RESPCOUNTERSTYLE" val="-1"/>
  <p:tag name="ALLOWDUPLICATES" val="False"/>
  <p:tag name="AUTOUPDATEALIASES" val="True"/>
  <p:tag name="MAXRESPONDERS" val="5"/>
  <p:tag name="CUSTOMCELLFORECOLOR" val="-16777216"/>
  <p:tag name="DISPLAYNAME" val="True"/>
  <p:tag name="GRIDFONTSIZE" val="12"/>
  <p:tag name="INCLUDEPPT" val="True"/>
  <p:tag name="AUTOADJUSTPARTRANGE" val="True"/>
  <p:tag name="PRRESPONSE2" val="9"/>
  <p:tag name="PRRESPONSE8" val="3"/>
  <p:tag name="POWERPOINTVERSION" val="14.0"/>
  <p:tag name="RESPCOUNTERFORMAT" val="0"/>
  <p:tag name="AUTOADVANCE" val="False"/>
  <p:tag name="SKIPREMAININGRACESLIDES" val="True"/>
  <p:tag name="CUSTOMCELLBACKCOLOR1" val="-657956"/>
  <p:tag name="GRIDROTATIONINTERVAL" val="2"/>
  <p:tag name="MULTIRESPDIVISOR" val="1"/>
  <p:tag name="ADVANCEDSETTINGSVIEW" val="True"/>
  <p:tag name="PRRESPONSE4" val="7"/>
  <p:tag name="TPVERSION" val="2008"/>
  <p:tag name="RESPTABLESTYLE" val="-1"/>
  <p:tag name="RACERSMAXDISPLAYED" val="5"/>
  <p:tag name="DEFAULTNUMTEAMS" val="9"/>
  <p:tag name="GRIDSIZE" val="{Width=800, Height=600}"/>
  <p:tag name="REALTIMEBACKUP" val="False"/>
  <p:tag name="PRRESPONSE3" val="8"/>
  <p:tag name="SAVECSVWITHSESSION" val="False"/>
  <p:tag name="BACKUPMAINTENANCE" val="7"/>
  <p:tag name="BUBBLEVALUEFORMAT" val="0.0"/>
  <p:tag name="CHARTCOLORS" val="0"/>
  <p:tag name="FIBNUMRESULTS" val="5"/>
  <p:tag name="ALWAYSOPENPOLL" val="False"/>
  <p:tag name="ROTATIONINTERVAL" val="2"/>
  <p:tag name="USESCHEMECOLORS" val="True"/>
  <p:tag name="REALTIMEBACKUPPATH" val="(None)"/>
  <p:tag name="BULLETTYPE" val="3"/>
  <p:tag name="BUBBLENAMEVISIBLE" val="True"/>
  <p:tag name="ALLOWUSERFEEDBACK" val="True"/>
  <p:tag name="ANSWERNOWSTYLE" val="-1"/>
  <p:tag name="GRIDOPACITY" val="90"/>
  <p:tag name="PRRESPONSE10" val="1"/>
  <p:tag name="CHARTLABELS" val="0"/>
  <p:tag name="RACEANIMATIONSPEED" val="3"/>
  <p:tag name="NUMRESPONSES" val="1"/>
  <p:tag name="CUSTOMCELLBACKCOLOR4" val="-8355712"/>
  <p:tag name="PRRESPONSE7" val="4"/>
  <p:tag name="FIBINCLUDEOTHER" val="True"/>
  <p:tag name="DELIMITERS" val="3.1"/>
  <p:tag name="TPFULLVERSION" val="4.3.2.1178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LIMITERS" val="3.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Civic">
    <a:dk1>
      <a:sysClr val="windowText" lastClr="000000"/>
    </a:dk1>
    <a:lt1>
      <a:sysClr val="window" lastClr="FFFFFF"/>
    </a:lt1>
    <a:dk2>
      <a:srgbClr val="646B86"/>
    </a:dk2>
    <a:lt2>
      <a:srgbClr val="C5D1D7"/>
    </a:lt2>
    <a:accent1>
      <a:srgbClr val="D16349"/>
    </a:accent1>
    <a:accent2>
      <a:srgbClr val="CCB400"/>
    </a:accent2>
    <a:accent3>
      <a:srgbClr val="8CADAE"/>
    </a:accent3>
    <a:accent4>
      <a:srgbClr val="8C7B70"/>
    </a:accent4>
    <a:accent5>
      <a:srgbClr val="8FB08C"/>
    </a:accent5>
    <a:accent6>
      <a:srgbClr val="D19049"/>
    </a:accent6>
    <a:hlink>
      <a:srgbClr val="00A3D6"/>
    </a:hlink>
    <a:folHlink>
      <a:srgbClr val="694F07"/>
    </a:folHlink>
  </a:clrScheme>
</a:themeOverride>
</file>

<file path=ppt/theme/themeOverride2.xml><?xml version="1.0" encoding="utf-8"?>
<a:themeOverride xmlns:a="http://schemas.openxmlformats.org/drawingml/2006/main">
  <a:clrScheme name="Civic">
    <a:dk1>
      <a:sysClr val="windowText" lastClr="000000"/>
    </a:dk1>
    <a:lt1>
      <a:sysClr val="window" lastClr="FFFFFF"/>
    </a:lt1>
    <a:dk2>
      <a:srgbClr val="646B86"/>
    </a:dk2>
    <a:lt2>
      <a:srgbClr val="C5D1D7"/>
    </a:lt2>
    <a:accent1>
      <a:srgbClr val="D16349"/>
    </a:accent1>
    <a:accent2>
      <a:srgbClr val="CCB400"/>
    </a:accent2>
    <a:accent3>
      <a:srgbClr val="8CADAE"/>
    </a:accent3>
    <a:accent4>
      <a:srgbClr val="8C7B70"/>
    </a:accent4>
    <a:accent5>
      <a:srgbClr val="8FB08C"/>
    </a:accent5>
    <a:accent6>
      <a:srgbClr val="D19049"/>
    </a:accent6>
    <a:hlink>
      <a:srgbClr val="00A3D6"/>
    </a:hlink>
    <a:folHlink>
      <a:srgbClr val="694F07"/>
    </a:folHlink>
  </a:clrScheme>
</a:themeOverride>
</file>

<file path=ppt/theme/themeOverride3.xml><?xml version="1.0" encoding="utf-8"?>
<a:themeOverride xmlns:a="http://schemas.openxmlformats.org/drawingml/2006/main">
  <a:clrScheme name="Civic">
    <a:dk1>
      <a:sysClr val="windowText" lastClr="000000"/>
    </a:dk1>
    <a:lt1>
      <a:sysClr val="window" lastClr="FFFFFF"/>
    </a:lt1>
    <a:dk2>
      <a:srgbClr val="646B86"/>
    </a:dk2>
    <a:lt2>
      <a:srgbClr val="C5D1D7"/>
    </a:lt2>
    <a:accent1>
      <a:srgbClr val="D16349"/>
    </a:accent1>
    <a:accent2>
      <a:srgbClr val="CCB400"/>
    </a:accent2>
    <a:accent3>
      <a:srgbClr val="8CADAE"/>
    </a:accent3>
    <a:accent4>
      <a:srgbClr val="8C7B70"/>
    </a:accent4>
    <a:accent5>
      <a:srgbClr val="8FB08C"/>
    </a:accent5>
    <a:accent6>
      <a:srgbClr val="D19049"/>
    </a:accent6>
    <a:hlink>
      <a:srgbClr val="00A3D6"/>
    </a:hlink>
    <a:folHlink>
      <a:srgbClr val="694F07"/>
    </a:folHlink>
  </a:clrScheme>
</a:themeOverride>
</file>

<file path=ppt/theme/themeOverride4.xml><?xml version="1.0" encoding="utf-8"?>
<a:themeOverride xmlns:a="http://schemas.openxmlformats.org/drawingml/2006/main">
  <a:clrScheme name="Civic">
    <a:dk1>
      <a:sysClr val="windowText" lastClr="000000"/>
    </a:dk1>
    <a:lt1>
      <a:sysClr val="window" lastClr="FFFFFF"/>
    </a:lt1>
    <a:dk2>
      <a:srgbClr val="646B86"/>
    </a:dk2>
    <a:lt2>
      <a:srgbClr val="C5D1D7"/>
    </a:lt2>
    <a:accent1>
      <a:srgbClr val="D16349"/>
    </a:accent1>
    <a:accent2>
      <a:srgbClr val="CCB400"/>
    </a:accent2>
    <a:accent3>
      <a:srgbClr val="8CADAE"/>
    </a:accent3>
    <a:accent4>
      <a:srgbClr val="8C7B70"/>
    </a:accent4>
    <a:accent5>
      <a:srgbClr val="8FB08C"/>
    </a:accent5>
    <a:accent6>
      <a:srgbClr val="D19049"/>
    </a:accent6>
    <a:hlink>
      <a:srgbClr val="00A3D6"/>
    </a:hlink>
    <a:folHlink>
      <a:srgbClr val="694F07"/>
    </a:folHlink>
  </a:clrScheme>
</a:themeOverride>
</file>

<file path=ppt/theme/themeOverride5.xml><?xml version="1.0" encoding="utf-8"?>
<a:themeOverride xmlns:a="http://schemas.openxmlformats.org/drawingml/2006/main">
  <a:clrScheme name="Civic">
    <a:dk1>
      <a:sysClr val="windowText" lastClr="000000"/>
    </a:dk1>
    <a:lt1>
      <a:sysClr val="window" lastClr="FFFFFF"/>
    </a:lt1>
    <a:dk2>
      <a:srgbClr val="646B86"/>
    </a:dk2>
    <a:lt2>
      <a:srgbClr val="C5D1D7"/>
    </a:lt2>
    <a:accent1>
      <a:srgbClr val="D16349"/>
    </a:accent1>
    <a:accent2>
      <a:srgbClr val="CCB400"/>
    </a:accent2>
    <a:accent3>
      <a:srgbClr val="8CADAE"/>
    </a:accent3>
    <a:accent4>
      <a:srgbClr val="8C7B70"/>
    </a:accent4>
    <a:accent5>
      <a:srgbClr val="8FB08C"/>
    </a:accent5>
    <a:accent6>
      <a:srgbClr val="D19049"/>
    </a:accent6>
    <a:hlink>
      <a:srgbClr val="00A3D6"/>
    </a:hlink>
    <a:folHlink>
      <a:srgbClr val="694F07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463</TotalTime>
  <Words>823</Words>
  <Application>Microsoft Office PowerPoint</Application>
  <PresentationFormat>On-screen Show (4:3)</PresentationFormat>
  <Paragraphs>163</Paragraphs>
  <Slides>18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Civic</vt:lpstr>
      <vt:lpstr>SEM1 2.01  A - Operations</vt:lpstr>
      <vt:lpstr> Operations - Schedule Tournaments</vt:lpstr>
      <vt:lpstr>Identify types of tournaments</vt:lpstr>
      <vt:lpstr>Identify types of tournaments</vt:lpstr>
      <vt:lpstr>Describe factors to consider when planning tournament schedule</vt:lpstr>
      <vt:lpstr>Explain how technology can be used to schedule tournaments</vt:lpstr>
      <vt:lpstr>Discuss ways to determine activities timeframe</vt:lpstr>
      <vt:lpstr>Demonstrate procedures for scheduling tournaments</vt:lpstr>
      <vt:lpstr>PI - Develop production schedules for events</vt:lpstr>
      <vt:lpstr>Define the term production schedule</vt:lpstr>
      <vt:lpstr>Purpose of Using a Production Schedule</vt:lpstr>
      <vt:lpstr>Components of a Production Schedule</vt:lpstr>
      <vt:lpstr>Factors that Impact Production Scheduling</vt:lpstr>
      <vt:lpstr>Production-Planning Tools</vt:lpstr>
      <vt:lpstr>Relationship between a Production Schedule and a Project Plan</vt:lpstr>
      <vt:lpstr>Procedures for Developing a Production Schedule</vt:lpstr>
      <vt:lpstr>How to Develop a Production Schedule</vt:lpstr>
      <vt:lpstr>How to Develop a Production Schedule </vt:lpstr>
    </vt:vector>
  </TitlesOfParts>
  <Company>Wake County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Sports and Entertainment I</dc:title>
  <dc:creator>WCPSS</dc:creator>
  <cp:lastModifiedBy>End User</cp:lastModifiedBy>
  <cp:revision>37</cp:revision>
  <cp:lastPrinted>2012-09-02T21:00:25Z</cp:lastPrinted>
  <dcterms:created xsi:type="dcterms:W3CDTF">2012-07-24T14:51:41Z</dcterms:created>
  <dcterms:modified xsi:type="dcterms:W3CDTF">2013-03-06T15:16:10Z</dcterms:modified>
</cp:coreProperties>
</file>