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72" r:id="rId1"/>
  </p:sldMasterIdLst>
  <p:notesMasterIdLst>
    <p:notesMasterId r:id="rId42"/>
  </p:notesMasterIdLst>
  <p:handoutMasterIdLst>
    <p:handoutMasterId r:id="rId43"/>
  </p:handoutMasterIdLst>
  <p:sldIdLst>
    <p:sldId id="319" r:id="rId2"/>
    <p:sldId id="257" r:id="rId3"/>
    <p:sldId id="461" r:id="rId4"/>
    <p:sldId id="462" r:id="rId5"/>
    <p:sldId id="463" r:id="rId6"/>
    <p:sldId id="464" r:id="rId7"/>
    <p:sldId id="465" r:id="rId8"/>
    <p:sldId id="472" r:id="rId9"/>
    <p:sldId id="473" r:id="rId10"/>
    <p:sldId id="474" r:id="rId11"/>
    <p:sldId id="495" r:id="rId12"/>
    <p:sldId id="475" r:id="rId13"/>
    <p:sldId id="476" r:id="rId14"/>
    <p:sldId id="477" r:id="rId15"/>
    <p:sldId id="478" r:id="rId16"/>
    <p:sldId id="479" r:id="rId17"/>
    <p:sldId id="480" r:id="rId18"/>
    <p:sldId id="481" r:id="rId19"/>
    <p:sldId id="482" r:id="rId20"/>
    <p:sldId id="483" r:id="rId21"/>
    <p:sldId id="484" r:id="rId22"/>
    <p:sldId id="485" r:id="rId23"/>
    <p:sldId id="466" r:id="rId24"/>
    <p:sldId id="467" r:id="rId25"/>
    <p:sldId id="496" r:id="rId26"/>
    <p:sldId id="468" r:id="rId27"/>
    <p:sldId id="486" r:id="rId28"/>
    <p:sldId id="469" r:id="rId29"/>
    <p:sldId id="497" r:id="rId30"/>
    <p:sldId id="487" r:id="rId31"/>
    <p:sldId id="488" r:id="rId32"/>
    <p:sldId id="470" r:id="rId33"/>
    <p:sldId id="489" r:id="rId34"/>
    <p:sldId id="490" r:id="rId35"/>
    <p:sldId id="491" r:id="rId36"/>
    <p:sldId id="471" r:id="rId37"/>
    <p:sldId id="492" r:id="rId38"/>
    <p:sldId id="493" r:id="rId39"/>
    <p:sldId id="445" r:id="rId40"/>
    <p:sldId id="446" r:id="rId4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rgbClr val="FFFFFF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rgbClr val="FFFFFF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222222"/>
    <a:srgbClr val="FFFFFF"/>
    <a:srgbClr val="18B2B6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49" autoAdjust="0"/>
    <p:restoredTop sz="94531" autoAdjust="0"/>
  </p:normalViewPr>
  <p:slideViewPr>
    <p:cSldViewPr>
      <p:cViewPr varScale="1">
        <p:scale>
          <a:sx n="74" d="100"/>
          <a:sy n="74" d="100"/>
        </p:scale>
        <p:origin x="-420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1422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5A69096-012D-48E7-82EE-2F8711F4A5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94D6C7C-D440-4D85-A5D8-66D61DA1B7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2F35B4-4B18-4FD4-BD99-B52EA3449E4E}" type="slidenum">
              <a:rPr lang="en-US"/>
              <a:pPr/>
              <a:t>1</a:t>
            </a:fld>
            <a:endParaRPr 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BFB1FA-CC64-4751-9162-92B1FA51BF03}" type="slidenum">
              <a:rPr lang="en-US"/>
              <a:pPr/>
              <a:t>2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7760AD-8A85-4907-BF3F-0324A152109A}" type="slidenum">
              <a:rPr lang="en-US"/>
              <a:pPr/>
              <a:t>3</a:t>
            </a:fld>
            <a:endParaRPr lang="en-US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F63DE9-C8A8-40DC-A21C-C99F0C7AE57D}" type="slidenum">
              <a:rPr lang="en-US"/>
              <a:pPr/>
              <a:t>39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204506-DA23-421D-8A78-CCAD9AB525B4}" type="slidenum">
              <a:rPr lang="en-US"/>
              <a:pPr/>
              <a:t>40</a:t>
            </a:fld>
            <a:endParaRPr lang="en-US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Linux+ Guide to Linux Certification, Second Edition</a:t>
            </a: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An Introduction to Programming with C++, Fifth Edition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496D8FA-DBC6-44E5-AE08-118004E8F15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An Introduction to Programming with C++, Fifth Edition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28E8EF0-CDA7-46E5-9C3F-A8713492387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An Introduction to Programming with C++, Fifth Edition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B0F4AB1-96D3-414F-BF83-A0094DC36F9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An Introduction to Programming with C++, Fifth Edition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0E485BE-5201-4389-9F8B-AC45A6FCE60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An Introduction to Programming with C++, Fifth Edition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0C44C08-BE99-4D35-B110-29A694C5B76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An Introduction to Programming with C++, Fifth Edition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EC35BB7-7065-4569-9B33-1D0E8AC8F4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An Introduction to Programming with C++, Fifth Edition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05FD874-1467-486C-A8C2-57BE51FEF0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An Introduction to Programming with C++, Fifth Edition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FA80E01-FF02-4B31-8E1B-1324BF32A68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An Introduction to Programming with C++, Fifth Edition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060922F-FD23-4E27-B707-217DE1DA825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An Introduction to Programming with C++, Fifth Edition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27DC643-7128-4146-A354-0E470A21B88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8/3/2010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An Introduction to Programming with C++, Fifth Edition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EF7CAFF-5CEC-40DF-ADDA-39CA399B58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8/3/2010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An Introduction to Programming with C++, Fifth Edition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3436005-4CDD-41A3-A7A0-42C7A6FAD36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09600" y="1447800"/>
            <a:ext cx="8001000" cy="2209800"/>
          </a:xfrm>
        </p:spPr>
        <p:txBody>
          <a:bodyPr/>
          <a:lstStyle/>
          <a:p>
            <a:pPr eaLnBrk="1" hangingPunct="1"/>
            <a:r>
              <a:rPr lang="en-US" smtClean="0"/>
              <a:t>An Introduction to Programming with C++</a:t>
            </a:r>
            <a:br>
              <a:rPr lang="en-US" smtClean="0"/>
            </a:br>
            <a:r>
              <a:rPr lang="en-US" sz="3200" i="1" smtClean="0"/>
              <a:t>Fifth Edition</a:t>
            </a:r>
          </a:p>
        </p:txBody>
      </p:sp>
      <p:sp>
        <p:nvSpPr>
          <p:cNvPr id="307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581400"/>
            <a:ext cx="8077200" cy="1447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400" b="0" i="1" dirty="0" smtClean="0"/>
              <a:t>Chapter 4</a:t>
            </a:r>
          </a:p>
          <a:p>
            <a:pPr eaLnBrk="1" hangingPunct="1">
              <a:lnSpc>
                <a:spcPct val="90000"/>
              </a:lnSpc>
            </a:pPr>
            <a:r>
              <a:rPr lang="en-US" sz="3400" b="0" i="1" dirty="0" smtClean="0"/>
              <a:t>Chapter 4: Variables, Constants, and Arithmetic Operators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2057400"/>
            <a:ext cx="8077200" cy="3886200"/>
          </a:xfrm>
        </p:spPr>
        <p:txBody>
          <a:bodyPr/>
          <a:lstStyle/>
          <a:p>
            <a:pPr eaLnBrk="1" hangingPunct="1"/>
            <a:r>
              <a:rPr lang="en-US" smtClean="0"/>
              <a:t>Most programmers:</a:t>
            </a:r>
          </a:p>
          <a:p>
            <a:pPr lvl="1" eaLnBrk="1" hangingPunct="1"/>
            <a:r>
              <a:rPr lang="en-US" smtClean="0"/>
              <a:t>Use uppercase letters for named constants</a:t>
            </a:r>
          </a:p>
          <a:p>
            <a:pPr lvl="1" eaLnBrk="1" hangingPunct="1"/>
            <a:r>
              <a:rPr lang="en-US" smtClean="0"/>
              <a:t>Use lowercase letters for variables</a:t>
            </a:r>
          </a:p>
          <a:p>
            <a:pPr lvl="1" eaLnBrk="1" hangingPunct="1"/>
            <a:r>
              <a:rPr lang="en-US" smtClean="0"/>
              <a:t>Use camel case if a variable’s name contains two or more words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81CA05-42F2-4336-BD4C-5C21B6B3614A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Selecting a Name for a Memory Location (continued)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2895600"/>
            <a:ext cx="7924800" cy="2079625"/>
          </a:xfrm>
          <a:noFill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D5543E-36C6-497A-90DF-B4CBABB83615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Selecting a Name for a Memory Location (continued)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A3B3A-4B8B-46F5-8164-E6D15875EEBB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Selecting a Data Type for a Memory Location</a:t>
            </a:r>
          </a:p>
        </p:txBody>
      </p:sp>
      <p:pic>
        <p:nvPicPr>
          <p:cNvPr id="1434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0038" y="2084388"/>
            <a:ext cx="6002337" cy="340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Rectangle 5"/>
          <p:cNvSpPr>
            <a:spLocks noChangeArrowheads="1"/>
          </p:cNvSpPr>
          <p:nvPr/>
        </p:nvSpPr>
        <p:spPr bwMode="auto">
          <a:xfrm>
            <a:off x="838200" y="5699125"/>
            <a:ext cx="7543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Arial" charset="0"/>
              </a:rPr>
              <a:t>These data types, except </a:t>
            </a:r>
            <a:r>
              <a:rPr lang="en-US">
                <a:solidFill>
                  <a:srgbClr val="FF0000"/>
                </a:solidFill>
                <a:latin typeface="Courier New" pitchFamily="49" charset="0"/>
              </a:rPr>
              <a:t>string</a:t>
            </a:r>
            <a:r>
              <a:rPr lang="en-US">
                <a:solidFill>
                  <a:srgbClr val="FF0000"/>
                </a:solidFill>
                <a:latin typeface="Arial" charset="0"/>
              </a:rPr>
              <a:t>, are </a:t>
            </a:r>
            <a:r>
              <a:rPr lang="en-US" b="1">
                <a:solidFill>
                  <a:srgbClr val="FF0000"/>
                </a:solidFill>
                <a:latin typeface="Arial" charset="0"/>
              </a:rPr>
              <a:t>fundamental data types</a:t>
            </a:r>
            <a:endParaRPr lang="en-US">
              <a:solidFill>
                <a:srgbClr val="FF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Courier New" pitchFamily="49" charset="0"/>
              </a:rPr>
              <a:t>string</a:t>
            </a:r>
            <a:r>
              <a:rPr lang="en-US" smtClean="0"/>
              <a:t> is a class</a:t>
            </a:r>
          </a:p>
          <a:p>
            <a:pPr lvl="1" eaLnBrk="1" hangingPunct="1"/>
            <a:r>
              <a:rPr lang="en-US" smtClean="0"/>
              <a:t>Program must include:</a:t>
            </a:r>
          </a:p>
          <a:p>
            <a:pPr lvl="2" eaLnBrk="1" hangingPunct="1"/>
            <a:r>
              <a:rPr lang="en-US" smtClean="0">
                <a:latin typeface="Courier New" pitchFamily="49" charset="0"/>
              </a:rPr>
              <a:t>#include &lt;string&gt;</a:t>
            </a:r>
          </a:p>
          <a:p>
            <a:pPr lvl="2" eaLnBrk="1" hangingPunct="1"/>
            <a:r>
              <a:rPr lang="en-US" smtClean="0">
                <a:latin typeface="Courier New" pitchFamily="49" charset="0"/>
              </a:rPr>
              <a:t>using std::string;</a:t>
            </a:r>
            <a:endParaRPr lang="en-US" smtClean="0"/>
          </a:p>
          <a:p>
            <a:pPr eaLnBrk="1" hangingPunct="1"/>
            <a:r>
              <a:rPr lang="en-US" smtClean="0"/>
              <a:t>C++ contains one or more data types for storing </a:t>
            </a:r>
          </a:p>
          <a:p>
            <a:pPr lvl="1" eaLnBrk="1" hangingPunct="1"/>
            <a:r>
              <a:rPr lang="en-US" smtClean="0"/>
              <a:t>Integers (whole numbers)</a:t>
            </a:r>
          </a:p>
          <a:p>
            <a:pPr lvl="1" eaLnBrk="1" hangingPunct="1"/>
            <a:r>
              <a:rPr lang="en-US" b="1" smtClean="0"/>
              <a:t>Floating-point numbers </a:t>
            </a:r>
            <a:r>
              <a:rPr lang="en-US" smtClean="0"/>
              <a:t>(with a decimal place)</a:t>
            </a:r>
          </a:p>
          <a:p>
            <a:pPr lvl="1" eaLnBrk="1" hangingPunct="1"/>
            <a:r>
              <a:rPr lang="en-US" b="1" smtClean="0"/>
              <a:t>Characters </a:t>
            </a:r>
            <a:r>
              <a:rPr lang="en-US" smtClean="0"/>
              <a:t>(letters, symbols, and numbers that will not be used in calculations)</a:t>
            </a:r>
          </a:p>
          <a:p>
            <a:pPr lvl="1" eaLnBrk="1" hangingPunct="1"/>
            <a:r>
              <a:rPr lang="en-US" b="1" smtClean="0"/>
              <a:t>Boolean values </a:t>
            </a:r>
            <a:r>
              <a:rPr lang="en-US" smtClean="0"/>
              <a:t>(true and false)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86F094-D305-4896-8A91-CF3CF6A953C2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Selecting a Data Type for a Memory Location (continued)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data type to use for a memory location depends on the values it will store</a:t>
            </a:r>
          </a:p>
          <a:p>
            <a:pPr eaLnBrk="1" hangingPunct="1"/>
            <a:endParaRPr lang="en-US" smtClean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14DD6E-925D-4900-92EC-12A767F68903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Selecting a Data Type for a Memory Location (continued)</a:t>
            </a:r>
          </a:p>
        </p:txBody>
      </p:sp>
      <p:pic>
        <p:nvPicPr>
          <p:cNvPr id="1639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705100"/>
            <a:ext cx="67818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6A4425-620F-4002-96CE-D8041C480774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How Data is Stored in Internal Memory</a:t>
            </a:r>
          </a:p>
        </p:txBody>
      </p:sp>
      <p:pic>
        <p:nvPicPr>
          <p:cNvPr id="1741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3625" y="2003425"/>
            <a:ext cx="7013575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E08954-9DFD-4E3F-A5DD-E23F6150D9BF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How Data is Stored in Internal Memory (continued)</a:t>
            </a:r>
          </a:p>
        </p:txBody>
      </p:sp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8425" y="1590675"/>
            <a:ext cx="6403975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To </a:t>
            </a:r>
            <a:r>
              <a:rPr lang="en-US" b="1" smtClean="0"/>
              <a:t>initialize</a:t>
            </a:r>
            <a:r>
              <a:rPr lang="en-US" smtClean="0"/>
              <a:t> is to assign an initial value to a memory location</a:t>
            </a:r>
          </a:p>
          <a:p>
            <a:pPr lvl="1" eaLnBrk="1" hangingPunct="1"/>
            <a:r>
              <a:rPr lang="en-US" smtClean="0"/>
              <a:t>Typically a </a:t>
            </a:r>
            <a:r>
              <a:rPr lang="en-US" b="1" smtClean="0"/>
              <a:t>literal constant</a:t>
            </a:r>
          </a:p>
          <a:p>
            <a:pPr lvl="2" eaLnBrk="1" hangingPunct="1"/>
            <a:r>
              <a:rPr lang="en-US" smtClean="0"/>
              <a:t>Type can be: numeric, character, or string</a:t>
            </a:r>
          </a:p>
          <a:p>
            <a:pPr lvl="1" eaLnBrk="1" hangingPunct="1"/>
            <a:r>
              <a:rPr lang="en-US" smtClean="0"/>
              <a:t>A location with </a:t>
            </a:r>
            <a:r>
              <a:rPr lang="en-US" smtClean="0">
                <a:latin typeface="Courier New" pitchFamily="49" charset="0"/>
              </a:rPr>
              <a:t>bool</a:t>
            </a:r>
            <a:r>
              <a:rPr lang="en-US" smtClean="0"/>
              <a:t> data type can be initialized with keywords </a:t>
            </a:r>
            <a:r>
              <a:rPr lang="en-US" smtClean="0">
                <a:latin typeface="Courier New" pitchFamily="49" charset="0"/>
              </a:rPr>
              <a:t>true</a:t>
            </a:r>
            <a:r>
              <a:rPr lang="en-US" smtClean="0"/>
              <a:t> or </a:t>
            </a:r>
            <a:r>
              <a:rPr lang="en-US" smtClean="0">
                <a:latin typeface="Courier New" pitchFamily="49" charset="0"/>
              </a:rPr>
              <a:t>false</a:t>
            </a:r>
          </a:p>
          <a:p>
            <a:pPr lvl="1" eaLnBrk="1" hangingPunct="1"/>
            <a:r>
              <a:rPr lang="en-US" smtClean="0"/>
              <a:t>Typical initialization values</a:t>
            </a:r>
          </a:p>
          <a:p>
            <a:pPr lvl="2" eaLnBrk="1" hangingPunct="1">
              <a:lnSpc>
                <a:spcPct val="70000"/>
              </a:lnSpc>
            </a:pPr>
            <a:r>
              <a:rPr lang="en-US" smtClean="0"/>
              <a:t>0</a:t>
            </a:r>
          </a:p>
          <a:p>
            <a:pPr lvl="2" eaLnBrk="1" hangingPunct="1">
              <a:lnSpc>
                <a:spcPct val="70000"/>
              </a:lnSpc>
            </a:pPr>
            <a:r>
              <a:rPr lang="en-US" smtClean="0"/>
              <a:t>0.0</a:t>
            </a:r>
          </a:p>
          <a:p>
            <a:pPr lvl="2" eaLnBrk="1" hangingPunct="1">
              <a:lnSpc>
                <a:spcPct val="70000"/>
              </a:lnSpc>
            </a:pPr>
            <a:r>
              <a:rPr lang="en-US" smtClean="0"/>
              <a:t>‘ ‘</a:t>
            </a:r>
          </a:p>
          <a:p>
            <a:pPr lvl="2" eaLnBrk="1" hangingPunct="1">
              <a:lnSpc>
                <a:spcPct val="70000"/>
              </a:lnSpc>
            </a:pPr>
            <a:r>
              <a:rPr lang="en-US" smtClean="0"/>
              <a:t>“”</a:t>
            </a:r>
          </a:p>
          <a:p>
            <a:pPr lvl="2" eaLnBrk="1" hangingPunct="1">
              <a:lnSpc>
                <a:spcPct val="70000"/>
              </a:lnSpc>
            </a:pPr>
            <a:r>
              <a:rPr lang="en-US" smtClean="0">
                <a:latin typeface="Courier New" pitchFamily="49" charset="0"/>
              </a:rPr>
              <a:t>true</a:t>
            </a:r>
            <a:r>
              <a:rPr lang="en-US" smtClean="0"/>
              <a:t>, </a:t>
            </a:r>
            <a:r>
              <a:rPr lang="en-US" smtClean="0">
                <a:latin typeface="Courier New" pitchFamily="49" charset="0"/>
              </a:rPr>
              <a:t>false</a:t>
            </a:r>
            <a:endParaRPr 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063DE9-95B3-4ADC-A005-BA053716137E}" type="slidenum">
              <a:rPr lang="en-US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Selecting an Initial Value for a Memory Location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D0D3EA-4A8D-4DDD-B5F9-38AE5F815FD0}" type="slidenum">
              <a:rPr lang="en-US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Selecting an Initial Value for a Memory Location (continued)</a:t>
            </a:r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8825" y="2209800"/>
            <a:ext cx="7623175" cy="353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Implicit type conversions</a:t>
            </a:r>
            <a:r>
              <a:rPr lang="en-US" smtClean="0"/>
              <a:t> can occur when assigning a value to a memory location</a:t>
            </a:r>
          </a:p>
          <a:p>
            <a:pPr lvl="1" eaLnBrk="1" hangingPunct="1"/>
            <a:r>
              <a:rPr lang="en-US" smtClean="0"/>
              <a:t>Or, when processing calculation statements</a:t>
            </a:r>
          </a:p>
          <a:p>
            <a:pPr lvl="1" eaLnBrk="1" hangingPunct="1"/>
            <a:r>
              <a:rPr lang="en-US" smtClean="0"/>
              <a:t>Value can be </a:t>
            </a:r>
            <a:r>
              <a:rPr lang="en-US" b="1" smtClean="0"/>
              <a:t>promoted</a:t>
            </a:r>
            <a:r>
              <a:rPr lang="en-US" smtClean="0"/>
              <a:t> or </a:t>
            </a:r>
            <a:r>
              <a:rPr lang="en-US" b="1" smtClean="0"/>
              <a:t>demoted</a:t>
            </a:r>
          </a:p>
          <a:p>
            <a:pPr lvl="2" eaLnBrk="1" hangingPunct="1"/>
            <a:r>
              <a:rPr lang="en-US" smtClean="0"/>
              <a:t>Implicit demotion can adversely affect output</a:t>
            </a:r>
          </a:p>
          <a:p>
            <a:pPr eaLnBrk="1" hangingPunct="1"/>
            <a:r>
              <a:rPr lang="en-US" smtClean="0"/>
              <a:t>Use </a:t>
            </a:r>
            <a:r>
              <a:rPr lang="en-US" b="1" smtClean="0"/>
              <a:t>explicit type conversion</a:t>
            </a:r>
            <a:r>
              <a:rPr lang="en-US" smtClean="0"/>
              <a:t> (</a:t>
            </a:r>
            <a:r>
              <a:rPr lang="en-US" b="1" smtClean="0"/>
              <a:t>type casting</a:t>
            </a:r>
            <a:r>
              <a:rPr lang="en-US" smtClean="0"/>
              <a:t>) to convert an item from one data type to another</a:t>
            </a:r>
          </a:p>
          <a:p>
            <a:pPr lvl="1" eaLnBrk="1" hangingPunct="1"/>
            <a:r>
              <a:rPr lang="en-US" b="1" smtClean="0"/>
              <a:t>static_cast operator</a:t>
            </a:r>
            <a:endParaRPr 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1E3451-A69B-4651-B3DE-6BF4F3D9515C}" type="slidenum">
              <a:rPr lang="en-US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 Conversions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305800" cy="4572000"/>
          </a:xfrm>
        </p:spPr>
        <p:txBody>
          <a:bodyPr/>
          <a:lstStyle/>
          <a:p>
            <a:pPr eaLnBrk="1" hangingPunct="1"/>
            <a:r>
              <a:rPr lang="en-US" smtClean="0"/>
              <a:t>Distinguish among a variable, a named constant, and a literal constant</a:t>
            </a:r>
          </a:p>
          <a:p>
            <a:pPr eaLnBrk="1" hangingPunct="1"/>
            <a:r>
              <a:rPr lang="en-US" smtClean="0"/>
              <a:t>Explain how data is stored in memory</a:t>
            </a:r>
          </a:p>
          <a:p>
            <a:pPr eaLnBrk="1" hangingPunct="1"/>
            <a:r>
              <a:rPr lang="en-US" smtClean="0"/>
              <a:t>Declare and initialize a memory location</a:t>
            </a:r>
          </a:p>
          <a:p>
            <a:pPr eaLnBrk="1" hangingPunct="1"/>
            <a:r>
              <a:rPr lang="en-US" smtClean="0"/>
              <a:t>Use an assignment statement to assign data to a variable</a:t>
            </a:r>
          </a:p>
          <a:p>
            <a:pPr eaLnBrk="1" hangingPunct="1"/>
            <a:endParaRPr 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65B3E2-07A5-4695-AECA-85DC11179EDF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B74A23-EAE4-484C-8A68-5654159DBE14}" type="slidenum">
              <a:rPr lang="en-US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4675" y="1111250"/>
            <a:ext cx="547052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33400" y="381000"/>
            <a:ext cx="80772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3600" kern="0" dirty="0">
                <a:solidFill>
                  <a:srgbClr val="222222"/>
                </a:solidFill>
                <a:latin typeface="+mj-lt"/>
                <a:ea typeface="+mj-ea"/>
                <a:cs typeface="+mj-cs"/>
              </a:rPr>
              <a:t>Type Conversions (continued)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D5EA86-F319-4CDE-A67A-8D2A2556B4A7}" type="slidenum">
              <a:rPr lang="en-US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255713"/>
            <a:ext cx="5791200" cy="491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33400" y="381000"/>
            <a:ext cx="80772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3600" kern="0" dirty="0">
                <a:solidFill>
                  <a:srgbClr val="222222"/>
                </a:solidFill>
                <a:latin typeface="+mj-lt"/>
                <a:ea typeface="+mj-ea"/>
                <a:cs typeface="+mj-cs"/>
              </a:rPr>
              <a:t>Type Conversions (continued)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C9AE68-60C5-499C-8B64-274DB1F453C8}" type="slidenum">
              <a:rPr lang="en-US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Variables and Named Constants (continued)</a:t>
            </a:r>
          </a:p>
        </p:txBody>
      </p:sp>
      <p:grpSp>
        <p:nvGrpSpPr>
          <p:cNvPr id="24581" name="Group 7"/>
          <p:cNvGrpSpPr>
            <a:grpSpLocks/>
          </p:cNvGrpSpPr>
          <p:nvPr/>
        </p:nvGrpSpPr>
        <p:grpSpPr bwMode="auto">
          <a:xfrm>
            <a:off x="431800" y="2667000"/>
            <a:ext cx="8420100" cy="2139950"/>
            <a:chOff x="336" y="1680"/>
            <a:chExt cx="5304" cy="1348"/>
          </a:xfrm>
        </p:grpSpPr>
        <p:pic>
          <p:nvPicPr>
            <p:cNvPr id="24582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1680"/>
              <a:ext cx="5286" cy="1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83" name="Rectangle 6"/>
            <p:cNvSpPr>
              <a:spLocks noChangeArrowheads="1"/>
            </p:cNvSpPr>
            <p:nvPr/>
          </p:nvSpPr>
          <p:spPr bwMode="auto">
            <a:xfrm flipH="1">
              <a:off x="5584" y="1736"/>
              <a:ext cx="56" cy="9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3495C-ECC0-45D3-A3CA-B5C96BF455AC}" type="slidenum">
              <a:rPr lang="en-US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Declaring a Named Constant</a:t>
            </a:r>
          </a:p>
        </p:txBody>
      </p:sp>
      <p:pic>
        <p:nvPicPr>
          <p:cNvPr id="2560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8850" y="2322513"/>
            <a:ext cx="7226300" cy="308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DD180D-4AB6-40CA-90DE-641DDFAE27FB}" type="slidenum">
              <a:rPr lang="en-US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Declaring a Variable</a:t>
            </a:r>
          </a:p>
        </p:txBody>
      </p:sp>
      <p:pic>
        <p:nvPicPr>
          <p:cNvPr id="2662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8850" y="2049463"/>
            <a:ext cx="7226300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140509-1232-4935-B11E-DE8F1379CD9E}" type="slidenum">
              <a:rPr lang="en-US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Declaring a Variable (continued)</a:t>
            </a:r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470150"/>
            <a:ext cx="8686800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0EBBEA-8339-458A-A338-2749F603A844}" type="slidenum">
              <a:rPr lang="en-US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Using an Assignment Statement to Store Data in a Variable</a:t>
            </a:r>
          </a:p>
        </p:txBody>
      </p:sp>
      <p:pic>
        <p:nvPicPr>
          <p:cNvPr id="2867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3300" y="1919288"/>
            <a:ext cx="722630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EB77CE-DFA5-41C7-A3E9-4D798F43973E}" type="slidenum">
              <a:rPr lang="en-US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Using an Assignment Statement to Store Data in a Variable (continued)</a:t>
            </a:r>
          </a:p>
        </p:txBody>
      </p:sp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6313" y="2082800"/>
            <a:ext cx="7191375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Precedence numbers indicate order in which computer performs the operation in an expression</a:t>
            </a:r>
          </a:p>
          <a:p>
            <a:pPr lvl="1" eaLnBrk="1" hangingPunct="1"/>
            <a:r>
              <a:rPr lang="en-US" smtClean="0"/>
              <a:t>Use parentheses to override order of precedence</a:t>
            </a:r>
          </a:p>
          <a:p>
            <a:pPr lvl="1" eaLnBrk="1" hangingPunct="1"/>
            <a:endParaRPr lang="en-US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C85D1C-9434-4B20-A9FE-1BC8D34D43EB}" type="slidenum">
              <a:rPr lang="en-US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Arithmetic Operators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" y="2514600"/>
            <a:ext cx="7997825" cy="2362200"/>
          </a:xfrm>
          <a:noFill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F7F7E3-14D6-442C-A010-B6CF470C1C19}" type="slidenum">
              <a:rPr lang="en-US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Arithmetic Operators (continued)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305800" cy="4572000"/>
          </a:xfrm>
        </p:spPr>
        <p:txBody>
          <a:bodyPr/>
          <a:lstStyle/>
          <a:p>
            <a:pPr eaLnBrk="1" hangingPunct="1"/>
            <a:r>
              <a:rPr lang="en-US" smtClean="0"/>
              <a:t>Include arithmetic operators and arithmetic assignment operators in a statement</a:t>
            </a:r>
          </a:p>
          <a:p>
            <a:pPr eaLnBrk="1" hangingPunct="1"/>
            <a:r>
              <a:rPr lang="en-US" smtClean="0"/>
              <a:t>Get string input using the </a:t>
            </a:r>
            <a:r>
              <a:rPr lang="en-US" smtClean="0">
                <a:latin typeface="Courier New" pitchFamily="49" charset="0"/>
              </a:rPr>
              <a:t>getline()</a:t>
            </a:r>
            <a:r>
              <a:rPr lang="en-US" smtClean="0"/>
              <a:t> function</a:t>
            </a:r>
          </a:p>
          <a:p>
            <a:pPr eaLnBrk="1" hangingPunct="1"/>
            <a:r>
              <a:rPr lang="en-US" smtClean="0"/>
              <a:t>Ignore characters using the </a:t>
            </a:r>
            <a:r>
              <a:rPr lang="en-US" smtClean="0">
                <a:latin typeface="Courier New" pitchFamily="49" charset="0"/>
              </a:rPr>
              <a:t>ignore()</a:t>
            </a:r>
            <a:r>
              <a:rPr lang="en-US" smtClean="0"/>
              <a:t> function</a:t>
            </a:r>
          </a:p>
          <a:p>
            <a:pPr eaLnBrk="1" hangingPunct="1"/>
            <a:r>
              <a:rPr lang="en-US" smtClean="0"/>
              <a:t>Format floating-point output</a:t>
            </a:r>
          </a:p>
          <a:p>
            <a:pPr eaLnBrk="1" hangingPunct="1"/>
            <a:r>
              <a:rPr lang="en-US" smtClean="0"/>
              <a:t>Write simple .NET C++ commands</a:t>
            </a:r>
          </a:p>
          <a:p>
            <a:pPr eaLnBrk="1" hangingPunct="1"/>
            <a:endParaRPr 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CACAD0-E2CC-476E-AF0D-1C4B064724EB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 (continued)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1B73BF-A0D2-47B7-8C23-EC2F757C0980}" type="slidenum">
              <a:rPr lang="en-US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Arithmetic Operators (continued)</a:t>
            </a:r>
          </a:p>
        </p:txBody>
      </p:sp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6313" y="2362200"/>
            <a:ext cx="7191375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E4FA09-AD65-41C6-8918-756AA8F97297}" type="slidenum">
              <a:rPr lang="en-US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Arithmetic Assignment Operators</a:t>
            </a:r>
          </a:p>
        </p:txBody>
      </p:sp>
      <p:pic>
        <p:nvPicPr>
          <p:cNvPr id="3379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8850" y="1717675"/>
            <a:ext cx="7226300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Use &gt;&gt; to get numeric, character, or string values from the keyboard and store them in a variable</a:t>
            </a:r>
          </a:p>
          <a:p>
            <a:pPr lvl="1" eaLnBrk="1" hangingPunct="1"/>
            <a:r>
              <a:rPr lang="en-US" smtClean="0"/>
              <a:t>Stops reading characters when it encounters a </a:t>
            </a:r>
            <a:r>
              <a:rPr lang="en-US" b="1" smtClean="0"/>
              <a:t>white-space character </a:t>
            </a:r>
            <a:r>
              <a:rPr lang="en-US" smtClean="0"/>
              <a:t>in the input</a:t>
            </a:r>
          </a:p>
          <a:p>
            <a:pPr lvl="2" eaLnBrk="1" hangingPunct="1"/>
            <a:r>
              <a:rPr lang="en-US" smtClean="0"/>
              <a:t>Blank, tab, or newline</a:t>
            </a:r>
          </a:p>
          <a:p>
            <a:pPr lvl="1" eaLnBrk="1" hangingPunct="1"/>
            <a:r>
              <a:rPr lang="en-US" smtClean="0"/>
              <a:t>An alternative is to use </a:t>
            </a:r>
            <a:r>
              <a:rPr lang="en-US" b="1" smtClean="0">
                <a:latin typeface="Courier New" pitchFamily="49" charset="0"/>
              </a:rPr>
              <a:t>getline()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CB1CC7-0335-402B-8E18-311EE693200D}" type="slidenum">
              <a:rPr lang="en-US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Getting Data from the Keyboard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When </a:t>
            </a:r>
            <a:r>
              <a:rPr lang="en-US" b="1" smtClean="0">
                <a:latin typeface="Courier New" pitchFamily="49" charset="0"/>
              </a:rPr>
              <a:t>getline()</a:t>
            </a:r>
            <a:r>
              <a:rPr lang="en-US" smtClean="0"/>
              <a:t> encounters the delimiter character in the input, it </a:t>
            </a:r>
            <a:r>
              <a:rPr lang="en-US" b="1" smtClean="0"/>
              <a:t>consumes </a:t>
            </a:r>
            <a:r>
              <a:rPr lang="en-US" smtClean="0"/>
              <a:t>the character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2DB4E6-BEE0-4103-BC9C-BF70A0C151D5}" type="slidenum">
              <a:rPr lang="en-US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</a:t>
            </a:r>
            <a:r>
              <a:rPr lang="en-US" smtClean="0">
                <a:latin typeface="Courier New" pitchFamily="49" charset="0"/>
              </a:rPr>
              <a:t>getline()</a:t>
            </a:r>
            <a:r>
              <a:rPr lang="en-US" smtClean="0"/>
              <a:t> Function</a:t>
            </a:r>
          </a:p>
        </p:txBody>
      </p:sp>
      <p:pic>
        <p:nvPicPr>
          <p:cNvPr id="3584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8850" y="2957513"/>
            <a:ext cx="7226300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7" name="Rectangle 5"/>
          <p:cNvSpPr>
            <a:spLocks noChangeArrowheads="1"/>
          </p:cNvSpPr>
          <p:nvPr/>
        </p:nvSpPr>
        <p:spPr bwMode="auto">
          <a:xfrm>
            <a:off x="609600" y="5699125"/>
            <a:ext cx="7953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Arial" charset="0"/>
              </a:rPr>
              <a:t>Items between parentheses in a function’s syntax are the </a:t>
            </a:r>
            <a:r>
              <a:rPr lang="en-US" b="1">
                <a:solidFill>
                  <a:srgbClr val="FF0000"/>
                </a:solidFill>
                <a:latin typeface="Arial" charset="0"/>
              </a:rPr>
              <a:t>arguments</a:t>
            </a:r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5848" name="Line 7"/>
          <p:cNvSpPr>
            <a:spLocks noChangeShapeType="1"/>
          </p:cNvSpPr>
          <p:nvPr/>
        </p:nvSpPr>
        <p:spPr bwMode="auto">
          <a:xfrm flipH="1">
            <a:off x="3429000" y="4343400"/>
            <a:ext cx="457200" cy="152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49" name="Rectangle 8"/>
          <p:cNvSpPr>
            <a:spLocks noChangeArrowheads="1"/>
          </p:cNvSpPr>
          <p:nvPr/>
        </p:nvSpPr>
        <p:spPr bwMode="auto">
          <a:xfrm>
            <a:off x="3387725" y="3975100"/>
            <a:ext cx="2327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Arial" charset="0"/>
              </a:rPr>
              <a:t>newline character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latin typeface="Courier New" pitchFamily="49" charset="0"/>
              </a:rPr>
              <a:t>ignore()</a:t>
            </a:r>
            <a:r>
              <a:rPr lang="en-US" b="1" smtClean="0"/>
              <a:t> </a:t>
            </a:r>
            <a:r>
              <a:rPr lang="en-US" smtClean="0"/>
              <a:t>instructs computer to read and consume characters entered at keyboard</a:t>
            </a:r>
          </a:p>
          <a:p>
            <a:pPr eaLnBrk="1" hangingPunct="1"/>
            <a:endParaRPr lang="en-US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E94BA0-5FB3-43F1-ADDC-1AD0100442C7}" type="slidenum">
              <a:rPr lang="en-US"/>
              <a:pPr>
                <a:defRPr/>
              </a:pPr>
              <a:t>34</a:t>
            </a:fld>
            <a:endParaRPr lang="en-US" dirty="0"/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</a:t>
            </a:r>
            <a:r>
              <a:rPr lang="en-US" smtClean="0">
                <a:latin typeface="Courier New" pitchFamily="49" charset="0"/>
              </a:rPr>
              <a:t>ignore()</a:t>
            </a:r>
            <a:r>
              <a:rPr lang="en-US" smtClean="0"/>
              <a:t> Function</a:t>
            </a:r>
          </a:p>
        </p:txBody>
      </p:sp>
      <p:pic>
        <p:nvPicPr>
          <p:cNvPr id="3687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6313" y="2895600"/>
            <a:ext cx="7191375" cy="290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7861BE-EE5F-4788-B2D3-111C258290B4}" type="slidenum">
              <a:rPr lang="en-US"/>
              <a:pPr>
                <a:defRPr/>
              </a:pPr>
              <a:t>35</a:t>
            </a:fld>
            <a:endParaRPr lang="en-US" dirty="0"/>
          </a:p>
        </p:txBody>
      </p:sp>
      <p:grpSp>
        <p:nvGrpSpPr>
          <p:cNvPr id="37892" name="Group 6"/>
          <p:cNvGrpSpPr>
            <a:grpSpLocks/>
          </p:cNvGrpSpPr>
          <p:nvPr/>
        </p:nvGrpSpPr>
        <p:grpSpPr bwMode="auto">
          <a:xfrm>
            <a:off x="1811338" y="1244600"/>
            <a:ext cx="5427662" cy="4851400"/>
            <a:chOff x="757" y="96"/>
            <a:chExt cx="4331" cy="3840"/>
          </a:xfrm>
        </p:grpSpPr>
        <p:pic>
          <p:nvPicPr>
            <p:cNvPr id="37894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5" y="96"/>
              <a:ext cx="4323" cy="2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895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7" y="2041"/>
              <a:ext cx="4323" cy="18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533400" y="381000"/>
            <a:ext cx="80772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3600" kern="0" dirty="0">
                <a:solidFill>
                  <a:srgbClr val="222222"/>
                </a:solidFill>
                <a:latin typeface="+mj-lt"/>
                <a:ea typeface="+mj-ea"/>
                <a:cs typeface="+mj-cs"/>
              </a:rPr>
              <a:t>The </a:t>
            </a:r>
            <a:r>
              <a:rPr lang="en-US" sz="3600" kern="0" dirty="0">
                <a:solidFill>
                  <a:srgbClr val="222222"/>
                </a:solidFill>
                <a:latin typeface="Courier New" pitchFamily="49" charset="0"/>
                <a:ea typeface="+mj-ea"/>
                <a:cs typeface="+mj-cs"/>
              </a:rPr>
              <a:t>ignore()</a:t>
            </a:r>
            <a:r>
              <a:rPr lang="en-US" sz="3600" kern="0" dirty="0">
                <a:solidFill>
                  <a:srgbClr val="222222"/>
                </a:solidFill>
                <a:latin typeface="+mj-lt"/>
                <a:ea typeface="+mj-ea"/>
                <a:cs typeface="+mj-cs"/>
              </a:rPr>
              <a:t> Function (continued)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2000"/>
              </a:lnSpc>
            </a:pPr>
            <a:r>
              <a:rPr lang="en-US" smtClean="0"/>
              <a:t>Use </a:t>
            </a:r>
            <a:r>
              <a:rPr lang="en-US" b="1" smtClean="0"/>
              <a:t>fixed stream manipulator </a:t>
            </a:r>
            <a:r>
              <a:rPr lang="en-US" smtClean="0"/>
              <a:t>to display a floating-point number in fixed-point notation</a:t>
            </a:r>
          </a:p>
          <a:p>
            <a:pPr lvl="1" eaLnBrk="1" hangingPunct="1">
              <a:lnSpc>
                <a:spcPct val="92000"/>
              </a:lnSpc>
              <a:buFontTx/>
              <a:buNone/>
            </a:pPr>
            <a:r>
              <a:rPr lang="en-US" smtClean="0">
                <a:latin typeface="Courier New" pitchFamily="49" charset="0"/>
              </a:rPr>
              <a:t>#include &lt;iostream&gt;</a:t>
            </a:r>
          </a:p>
          <a:p>
            <a:pPr lvl="1" eaLnBrk="1" hangingPunct="1">
              <a:lnSpc>
                <a:spcPct val="92000"/>
              </a:lnSpc>
              <a:buFontTx/>
              <a:buNone/>
            </a:pPr>
            <a:r>
              <a:rPr lang="en-US" smtClean="0">
                <a:latin typeface="Courier New" pitchFamily="49" charset="0"/>
              </a:rPr>
              <a:t>using std::fixed;</a:t>
            </a:r>
          </a:p>
          <a:p>
            <a:pPr eaLnBrk="1" hangingPunct="1">
              <a:lnSpc>
                <a:spcPct val="92000"/>
              </a:lnSpc>
            </a:pPr>
            <a:r>
              <a:rPr lang="en-US" smtClean="0"/>
              <a:t>Use </a:t>
            </a:r>
            <a:r>
              <a:rPr lang="en-US" b="1" smtClean="0"/>
              <a:t>scientific stream manipulator</a:t>
            </a:r>
            <a:r>
              <a:rPr lang="en-US" smtClean="0"/>
              <a:t> for e notation</a:t>
            </a:r>
          </a:p>
          <a:p>
            <a:pPr lvl="1" eaLnBrk="1" hangingPunct="1">
              <a:lnSpc>
                <a:spcPct val="92000"/>
              </a:lnSpc>
              <a:buFontTx/>
              <a:buNone/>
            </a:pPr>
            <a:r>
              <a:rPr lang="en-US" smtClean="0">
                <a:latin typeface="Courier New" pitchFamily="49" charset="0"/>
              </a:rPr>
              <a:t>#include &lt;iostream&gt;</a:t>
            </a:r>
          </a:p>
          <a:p>
            <a:pPr lvl="1" eaLnBrk="1" hangingPunct="1">
              <a:lnSpc>
                <a:spcPct val="92000"/>
              </a:lnSpc>
              <a:buFontTx/>
              <a:buNone/>
            </a:pPr>
            <a:r>
              <a:rPr lang="en-US" smtClean="0">
                <a:latin typeface="Courier New" pitchFamily="49" charset="0"/>
              </a:rPr>
              <a:t>using std::scientific;</a:t>
            </a:r>
          </a:p>
          <a:p>
            <a:pPr eaLnBrk="1" hangingPunct="1">
              <a:lnSpc>
                <a:spcPct val="92000"/>
              </a:lnSpc>
            </a:pPr>
            <a:r>
              <a:rPr lang="en-US" b="1" smtClean="0"/>
              <a:t>Setprecision stream manipulator </a:t>
            </a:r>
            <a:r>
              <a:rPr lang="en-US" smtClean="0"/>
              <a:t>controls number of decimal places displayed</a:t>
            </a:r>
          </a:p>
          <a:p>
            <a:pPr lvl="1" eaLnBrk="1" hangingPunct="1">
              <a:lnSpc>
                <a:spcPct val="92000"/>
              </a:lnSpc>
              <a:buFontTx/>
              <a:buNone/>
            </a:pPr>
            <a:r>
              <a:rPr lang="en-US" smtClean="0">
                <a:latin typeface="Courier New" pitchFamily="49" charset="0"/>
              </a:rPr>
              <a:t>#include &lt;iomanip&gt;</a:t>
            </a:r>
          </a:p>
          <a:p>
            <a:pPr lvl="1" eaLnBrk="1" hangingPunct="1">
              <a:lnSpc>
                <a:spcPct val="92000"/>
              </a:lnSpc>
              <a:buFontTx/>
              <a:buNone/>
            </a:pPr>
            <a:r>
              <a:rPr lang="en-US" smtClean="0">
                <a:latin typeface="Courier New" pitchFamily="49" charset="0"/>
              </a:rPr>
              <a:t>using std::setprecision;</a:t>
            </a:r>
            <a:endParaRPr 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D79FE9-D764-4BDE-8EF0-E07C97D4CD37}" type="slidenum">
              <a:rPr lang="en-US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Formatting Floating-Point Numbers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18F2BB-77FE-4594-9483-1EE160EA3895}" type="slidenum">
              <a:rPr lang="en-US"/>
              <a:pPr>
                <a:defRPr/>
              </a:pPr>
              <a:t>37</a:t>
            </a:fld>
            <a:endParaRPr lang="en-US" dirty="0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Formatting Floating-Point Numbers (continued)</a:t>
            </a:r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6313" y="1981200"/>
            <a:ext cx="7191375" cy="401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0BC3C7-0562-4F22-A546-C824EBF5F4A2}" type="slidenum">
              <a:rPr lang="en-US"/>
              <a:pPr>
                <a:defRPr/>
              </a:pPr>
              <a:t>38</a:t>
            </a:fld>
            <a:endParaRPr lang="en-US" dirty="0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Formatting Floating-Point Numbers (continued)</a:t>
            </a:r>
          </a:p>
        </p:txBody>
      </p:sp>
      <p:pic>
        <p:nvPicPr>
          <p:cNvPr id="4096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6313" y="1689100"/>
            <a:ext cx="7191375" cy="463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534400" cy="45720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mtClean="0"/>
              <a:t>Programs have variables, constants (named, literal), and arithmetic operators (to perform calculations)</a:t>
            </a:r>
          </a:p>
          <a:p>
            <a:pPr lvl="1" eaLnBrk="1" hangingPunct="1">
              <a:buFontTx/>
              <a:buNone/>
            </a:pPr>
            <a:r>
              <a:rPr lang="en-US" smtClean="0">
                <a:latin typeface="Courier New" pitchFamily="49" charset="0"/>
              </a:rPr>
              <a:t>const </a:t>
            </a:r>
            <a:r>
              <a:rPr lang="en-US" i="1" smtClean="0">
                <a:latin typeface="Courier New" pitchFamily="49" charset="0"/>
              </a:rPr>
              <a:t>dataType constantName </a:t>
            </a:r>
            <a:r>
              <a:rPr lang="en-US" smtClean="0">
                <a:latin typeface="Courier New" pitchFamily="49" charset="0"/>
              </a:rPr>
              <a:t>= </a:t>
            </a:r>
            <a:r>
              <a:rPr lang="en-US" i="1" smtClean="0">
                <a:latin typeface="Courier New" pitchFamily="49" charset="0"/>
              </a:rPr>
              <a:t>value</a:t>
            </a:r>
            <a:r>
              <a:rPr lang="en-US" smtClean="0">
                <a:latin typeface="Courier New" pitchFamily="49" charset="0"/>
              </a:rPr>
              <a:t>;</a:t>
            </a:r>
          </a:p>
          <a:p>
            <a:pPr lvl="1" eaLnBrk="1" hangingPunct="1">
              <a:buFontTx/>
              <a:buNone/>
            </a:pPr>
            <a:r>
              <a:rPr lang="en-US" i="1" smtClean="0">
                <a:latin typeface="Courier New" pitchFamily="49" charset="0"/>
              </a:rPr>
              <a:t>dataType variableName </a:t>
            </a:r>
            <a:r>
              <a:rPr lang="en-US" smtClean="0">
                <a:latin typeface="Courier New" pitchFamily="49" charset="0"/>
              </a:rPr>
              <a:t>[= </a:t>
            </a:r>
            <a:r>
              <a:rPr lang="en-US" i="1" smtClean="0">
                <a:latin typeface="Courier New" pitchFamily="49" charset="0"/>
              </a:rPr>
              <a:t>initialValue</a:t>
            </a:r>
            <a:r>
              <a:rPr lang="en-US" smtClean="0">
                <a:latin typeface="Courier New" pitchFamily="49" charset="0"/>
              </a:rPr>
              <a:t>];</a:t>
            </a:r>
          </a:p>
          <a:p>
            <a:pPr eaLnBrk="1" hangingPunct="1"/>
            <a:r>
              <a:rPr lang="en-US" smtClean="0"/>
              <a:t>Use assignment statement to store data in a variable</a:t>
            </a:r>
          </a:p>
          <a:p>
            <a:pPr lvl="1" eaLnBrk="1" hangingPunct="1">
              <a:buFontTx/>
              <a:buNone/>
            </a:pPr>
            <a:r>
              <a:rPr lang="en-US" i="1" smtClean="0">
                <a:latin typeface="Courier New" pitchFamily="49" charset="0"/>
              </a:rPr>
              <a:t>variableName </a:t>
            </a:r>
            <a:r>
              <a:rPr lang="en-US" smtClean="0">
                <a:latin typeface="Courier New" pitchFamily="49" charset="0"/>
              </a:rPr>
              <a:t>= </a:t>
            </a:r>
            <a:r>
              <a:rPr lang="en-US" i="1" smtClean="0">
                <a:latin typeface="Courier New" pitchFamily="49" charset="0"/>
              </a:rPr>
              <a:t>expression</a:t>
            </a:r>
            <a:r>
              <a:rPr lang="en-US" b="1" smtClean="0">
                <a:latin typeface="Courier New" pitchFamily="49" charset="0"/>
              </a:rPr>
              <a:t>;</a:t>
            </a:r>
            <a:endParaRPr lang="en-US" smtClean="0">
              <a:latin typeface="Courier New" pitchFamily="49" charset="0"/>
            </a:endParaRPr>
          </a:p>
          <a:p>
            <a:pPr lvl="1" eaLnBrk="1" hangingPunct="1"/>
            <a:r>
              <a:rPr lang="en-US" smtClean="0"/>
              <a:t>When assigning a value to a memory location, the value should fit the memory location’s data type</a:t>
            </a:r>
          </a:p>
          <a:p>
            <a:pPr lvl="2" eaLnBrk="1" hangingPunct="1"/>
            <a:r>
              <a:rPr lang="en-US" smtClean="0"/>
              <a:t>Use </a:t>
            </a:r>
            <a:r>
              <a:rPr lang="en-US" smtClean="0">
                <a:latin typeface="Courier New" pitchFamily="49" charset="0"/>
              </a:rPr>
              <a:t>static_cast</a:t>
            </a:r>
            <a:r>
              <a:rPr lang="en-US" smtClean="0"/>
              <a:t> operator to convert an item of data from one data type to another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50C895-880F-44BD-9C26-C984DBF4ACE8}" type="slidenum">
              <a:rPr lang="en-US"/>
              <a:pPr>
                <a:defRPr/>
              </a:pPr>
              <a:t>39</a:t>
            </a:fld>
            <a:endParaRPr lang="en-US" dirty="0"/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More on the Problem-Solving Process</a:t>
            </a:r>
          </a:p>
          <a:p>
            <a:pPr eaLnBrk="1" hangingPunct="1"/>
            <a:r>
              <a:rPr lang="en-US" smtClean="0"/>
              <a:t>Variables and Named Constants</a:t>
            </a:r>
          </a:p>
          <a:p>
            <a:pPr eaLnBrk="1" hangingPunct="1"/>
            <a:r>
              <a:rPr lang="en-US" smtClean="0"/>
              <a:t>Declaring a Named Constant</a:t>
            </a:r>
          </a:p>
          <a:p>
            <a:pPr eaLnBrk="1" hangingPunct="1"/>
            <a:r>
              <a:rPr lang="en-US" smtClean="0"/>
              <a:t>Declaring a Variable</a:t>
            </a:r>
          </a:p>
          <a:p>
            <a:pPr eaLnBrk="1" hangingPunct="1"/>
            <a:endParaRPr 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0071E0-279C-4F8D-B5AF-9BDAB83A471C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Concept Lesson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00200"/>
            <a:ext cx="8077200" cy="4572000"/>
          </a:xfrm>
        </p:spPr>
        <p:txBody>
          <a:bodyPr>
            <a:normAutofit lnSpcReduction="10000"/>
          </a:bodyPr>
          <a:lstStyle/>
          <a:p>
            <a:pPr eaLnBrk="1" hangingPunct="1">
              <a:tabLst>
                <a:tab pos="1139825" algn="l"/>
              </a:tabLst>
            </a:pPr>
            <a:r>
              <a:rPr lang="en-US" smtClean="0"/>
              <a:t>Arithmetic operators have a precedence number </a:t>
            </a:r>
          </a:p>
          <a:p>
            <a:pPr lvl="1" eaLnBrk="1" hangingPunct="1">
              <a:tabLst>
                <a:tab pos="1139825" algn="l"/>
              </a:tabLst>
            </a:pPr>
            <a:r>
              <a:rPr lang="en-US" smtClean="0"/>
              <a:t>Use parentheses to override order of precedence</a:t>
            </a:r>
          </a:p>
          <a:p>
            <a:pPr eaLnBrk="1" hangingPunct="1">
              <a:tabLst>
                <a:tab pos="1139825" algn="l"/>
              </a:tabLst>
            </a:pPr>
            <a:r>
              <a:rPr lang="en-US" smtClean="0"/>
              <a:t>Arithmetic assignment operators abbreviate an assignment statement</a:t>
            </a:r>
          </a:p>
          <a:p>
            <a:pPr lvl="1" eaLnBrk="1" hangingPunct="1">
              <a:buFontTx/>
              <a:buNone/>
              <a:tabLst>
                <a:tab pos="1139825" algn="l"/>
              </a:tabLst>
            </a:pPr>
            <a:r>
              <a:rPr lang="en-US" i="1" smtClean="0">
                <a:latin typeface="Courier New" pitchFamily="49" charset="0"/>
              </a:rPr>
              <a:t>varName arithmeticAssignmentOp expr</a:t>
            </a:r>
            <a:r>
              <a:rPr lang="en-US" b="1" smtClean="0">
                <a:latin typeface="Courier New" pitchFamily="49" charset="0"/>
              </a:rPr>
              <a:t>;</a:t>
            </a:r>
            <a:endParaRPr lang="en-US" smtClean="0">
              <a:latin typeface="Courier New" pitchFamily="49" charset="0"/>
            </a:endParaRPr>
          </a:p>
          <a:p>
            <a:pPr eaLnBrk="1" hangingPunct="1">
              <a:tabLst>
                <a:tab pos="1139825" algn="l"/>
              </a:tabLst>
            </a:pPr>
            <a:r>
              <a:rPr lang="en-US" smtClean="0">
                <a:latin typeface="Courier New" pitchFamily="49" charset="0"/>
              </a:rPr>
              <a:t>getline()</a:t>
            </a:r>
            <a:r>
              <a:rPr lang="en-US" smtClean="0"/>
              <a:t> gets a string of characters</a:t>
            </a:r>
          </a:p>
          <a:p>
            <a:pPr eaLnBrk="1" hangingPunct="1">
              <a:tabLst>
                <a:tab pos="1139825" algn="l"/>
              </a:tabLst>
            </a:pPr>
            <a:r>
              <a:rPr lang="en-US" smtClean="0">
                <a:latin typeface="Courier New" pitchFamily="49" charset="0"/>
              </a:rPr>
              <a:t>ignore()</a:t>
            </a:r>
            <a:r>
              <a:rPr lang="en-US" smtClean="0"/>
              <a:t> reads and consumes characters entered at the keyboard</a:t>
            </a:r>
          </a:p>
          <a:p>
            <a:pPr eaLnBrk="1" hangingPunct="1">
              <a:tabLst>
                <a:tab pos="1139825" algn="l"/>
              </a:tabLst>
            </a:pPr>
            <a:r>
              <a:rPr lang="en-US" smtClean="0">
                <a:latin typeface="Courier New" pitchFamily="49" charset="0"/>
              </a:rPr>
              <a:t>fixed</a:t>
            </a:r>
            <a:r>
              <a:rPr lang="en-US" smtClean="0"/>
              <a:t> and </a:t>
            </a:r>
            <a:r>
              <a:rPr lang="en-US" smtClean="0">
                <a:latin typeface="Courier New" pitchFamily="49" charset="0"/>
              </a:rPr>
              <a:t>scientific</a:t>
            </a:r>
            <a:r>
              <a:rPr lang="en-US" smtClean="0"/>
              <a:t> stream manipulators format the display of floating-point numbers</a:t>
            </a:r>
            <a:endParaRPr lang="en-US" sz="300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B70DC5-5F46-474C-8702-F9D986633D16}" type="slidenum">
              <a:rPr lang="en-US"/>
              <a:pPr>
                <a:defRPr/>
              </a:pPr>
              <a:t>40</a:t>
            </a:fld>
            <a:endParaRPr lang="en-US" dirty="0"/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 (continued)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Using an Assignment Statement to Store Data in a Variable</a:t>
            </a:r>
          </a:p>
          <a:p>
            <a:pPr eaLnBrk="1" hangingPunct="1"/>
            <a:r>
              <a:rPr lang="en-US" smtClean="0"/>
              <a:t>Arithmetic Operators</a:t>
            </a:r>
          </a:p>
          <a:p>
            <a:pPr eaLnBrk="1" hangingPunct="1"/>
            <a:r>
              <a:rPr lang="en-US" smtClean="0"/>
              <a:t>Getting Data from the Keyboard</a:t>
            </a:r>
          </a:p>
          <a:p>
            <a:pPr eaLnBrk="1" hangingPunct="1"/>
            <a:r>
              <a:rPr lang="en-US" smtClean="0"/>
              <a:t>Formatting Floating-Point Numbers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42A006-7CFD-4966-ADED-C979521E48BC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Concept Lesson (continued)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4CCDF1-2BDE-4C08-A0EF-DD9C101F4EDB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More on the Problem-Solving Process</a:t>
            </a:r>
          </a:p>
        </p:txBody>
      </p:sp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2" cstate="print">
            <a:lum bright="-6000"/>
          </a:blip>
          <a:srcRect/>
          <a:stretch>
            <a:fillRect/>
          </a:stretch>
        </p:blipFill>
        <p:spPr bwMode="auto">
          <a:xfrm>
            <a:off x="2182813" y="1497013"/>
            <a:ext cx="4778375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Declare a memory location for each input, processing, and output item in IPO chart</a:t>
            </a:r>
          </a:p>
          <a:p>
            <a:pPr lvl="1" eaLnBrk="1" hangingPunct="1"/>
            <a:r>
              <a:rPr lang="en-US" smtClean="0"/>
              <a:t>A </a:t>
            </a:r>
            <a:r>
              <a:rPr lang="en-US" b="1" smtClean="0"/>
              <a:t>variable</a:t>
            </a:r>
            <a:r>
              <a:rPr lang="en-US" smtClean="0"/>
              <a:t> is a type of memory location whose contents can change while program is running</a:t>
            </a:r>
          </a:p>
          <a:p>
            <a:pPr lvl="1" eaLnBrk="1" hangingPunct="1"/>
            <a:r>
              <a:rPr lang="en-US" smtClean="0"/>
              <a:t>Values of </a:t>
            </a:r>
            <a:r>
              <a:rPr lang="en-US" b="1" smtClean="0"/>
              <a:t>named constant </a:t>
            </a:r>
            <a:r>
              <a:rPr lang="en-US" smtClean="0"/>
              <a:t>items remain the same each time the program is executed</a:t>
            </a:r>
          </a:p>
          <a:p>
            <a:pPr eaLnBrk="1" hangingPunct="1"/>
            <a:endParaRPr 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F584E0-0FBF-4FB9-89A9-A373CD066C01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Variables and Named Constants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AD69B1-E3C0-4717-99DF-DE928402748D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Variables and Named Constants (continued)</a:t>
            </a:r>
          </a:p>
        </p:txBody>
      </p:sp>
      <p:pic>
        <p:nvPicPr>
          <p:cNvPr id="1024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057400"/>
            <a:ext cx="6015038" cy="355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Rectangle 7"/>
          <p:cNvSpPr>
            <a:spLocks noChangeArrowheads="1"/>
          </p:cNvSpPr>
          <p:nvPr/>
        </p:nvSpPr>
        <p:spPr bwMode="auto">
          <a:xfrm>
            <a:off x="6477000" y="1905000"/>
            <a:ext cx="25908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solidFill>
                  <a:srgbClr val="FF0000"/>
                </a:solidFill>
                <a:latin typeface="Arial" charset="0"/>
              </a:rPr>
              <a:t>Requires four memory locations:</a:t>
            </a:r>
          </a:p>
          <a:p>
            <a:endParaRPr lang="en-US" sz="1800">
              <a:solidFill>
                <a:srgbClr val="FF0000"/>
              </a:solidFill>
              <a:latin typeface="Arial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1800">
                <a:solidFill>
                  <a:srgbClr val="FF0000"/>
                </a:solidFill>
                <a:latin typeface="Arial" charset="0"/>
              </a:rPr>
              <a:t>Two input items</a:t>
            </a:r>
          </a:p>
          <a:p>
            <a:pPr marL="219075" lvl="1">
              <a:buFontTx/>
              <a:buChar char="•"/>
            </a:pPr>
            <a:r>
              <a:rPr lang="en-US" sz="1800">
                <a:solidFill>
                  <a:srgbClr val="FF0000"/>
                </a:solidFill>
                <a:latin typeface="Arial" charset="0"/>
              </a:rPr>
              <a:t>radius</a:t>
            </a:r>
          </a:p>
          <a:p>
            <a:pPr marL="569913" lvl="2" indent="-173038">
              <a:buFont typeface="Wingdings" pitchFamily="2" charset="2"/>
              <a:buChar char="§"/>
            </a:pPr>
            <a:r>
              <a:rPr lang="en-US" sz="1800">
                <a:solidFill>
                  <a:srgbClr val="FF0000"/>
                </a:solidFill>
                <a:latin typeface="Arial" charset="0"/>
              </a:rPr>
              <a:t>variable</a:t>
            </a:r>
          </a:p>
          <a:p>
            <a:pPr marL="219075" lvl="1">
              <a:buFontTx/>
              <a:buChar char="•"/>
            </a:pPr>
            <a:r>
              <a:rPr lang="en-US" sz="1800">
                <a:solidFill>
                  <a:srgbClr val="FF0000"/>
                </a:solidFill>
                <a:latin typeface="Arial" charset="0"/>
              </a:rPr>
              <a:t>pi</a:t>
            </a:r>
          </a:p>
          <a:p>
            <a:pPr marL="569913" lvl="2" indent="-173038">
              <a:buFont typeface="Wingdings" pitchFamily="2" charset="2"/>
              <a:buChar char="§"/>
            </a:pPr>
            <a:r>
              <a:rPr lang="en-US" sz="1800">
                <a:solidFill>
                  <a:srgbClr val="FF0000"/>
                </a:solidFill>
                <a:latin typeface="Arial" charset="0"/>
              </a:rPr>
              <a:t>named constant</a:t>
            </a:r>
          </a:p>
          <a:p>
            <a:pPr>
              <a:buFont typeface="Wingdings" pitchFamily="2" charset="2"/>
              <a:buChar char="Ø"/>
            </a:pPr>
            <a:r>
              <a:rPr lang="en-US" sz="1800">
                <a:solidFill>
                  <a:srgbClr val="FF0000"/>
                </a:solidFill>
                <a:latin typeface="Arial" charset="0"/>
              </a:rPr>
              <a:t>One processing item</a:t>
            </a:r>
          </a:p>
          <a:p>
            <a:pPr marL="219075" lvl="1">
              <a:buFontTx/>
              <a:buChar char="•"/>
            </a:pPr>
            <a:r>
              <a:rPr lang="en-US" sz="1800">
                <a:solidFill>
                  <a:srgbClr val="FF0000"/>
                </a:solidFill>
                <a:latin typeface="Arial" charset="0"/>
              </a:rPr>
              <a:t>radius squared</a:t>
            </a:r>
          </a:p>
          <a:p>
            <a:pPr marL="569913" lvl="2" indent="-173038">
              <a:buFont typeface="Wingdings" pitchFamily="2" charset="2"/>
              <a:buChar char="§"/>
            </a:pPr>
            <a:r>
              <a:rPr lang="en-US" sz="1800">
                <a:solidFill>
                  <a:srgbClr val="FF0000"/>
                </a:solidFill>
                <a:latin typeface="Arial" charset="0"/>
              </a:rPr>
              <a:t>variable</a:t>
            </a:r>
          </a:p>
          <a:p>
            <a:pPr>
              <a:buFont typeface="Wingdings" pitchFamily="2" charset="2"/>
              <a:buChar char="Ø"/>
            </a:pPr>
            <a:r>
              <a:rPr lang="en-US" sz="1800">
                <a:solidFill>
                  <a:srgbClr val="FF0000"/>
                </a:solidFill>
                <a:latin typeface="Arial" charset="0"/>
              </a:rPr>
              <a:t>One output item</a:t>
            </a:r>
          </a:p>
          <a:p>
            <a:pPr marL="219075" lvl="1">
              <a:buFontTx/>
              <a:buChar char="•"/>
            </a:pPr>
            <a:r>
              <a:rPr lang="en-US" sz="1800">
                <a:solidFill>
                  <a:srgbClr val="FF0000"/>
                </a:solidFill>
                <a:latin typeface="Arial" charset="0"/>
              </a:rPr>
              <a:t>area</a:t>
            </a:r>
          </a:p>
          <a:p>
            <a:pPr marL="569913" lvl="2" indent="-173038">
              <a:buFont typeface="Wingdings" pitchFamily="2" charset="2"/>
              <a:buChar char="§"/>
            </a:pPr>
            <a:r>
              <a:rPr lang="en-US" sz="1800">
                <a:solidFill>
                  <a:srgbClr val="FF0000"/>
                </a:solidFill>
                <a:latin typeface="Arial" charset="0"/>
              </a:rPr>
              <a:t>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Identifiers should be descriptive and follow some rules: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An Introduction to Programming with C++, Fifth Edition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8F53B3-1415-40F0-84C1-58FCFB9C08B6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Selecting a Name for a Memory Location</a:t>
            </a:r>
          </a:p>
        </p:txBody>
      </p:sp>
      <p:pic>
        <p:nvPicPr>
          <p:cNvPr id="1127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8463" y="2628900"/>
            <a:ext cx="6002337" cy="365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1339</Words>
  <Application>Microsoft Office PowerPoint</Application>
  <PresentationFormat>On-screen Show (4:3)</PresentationFormat>
  <Paragraphs>223</Paragraphs>
  <Slides>40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Concourse</vt:lpstr>
      <vt:lpstr>An Introduction to Programming with C++ Fifth Edition</vt:lpstr>
      <vt:lpstr>Objectives</vt:lpstr>
      <vt:lpstr>Objectives (continued)</vt:lpstr>
      <vt:lpstr>Concept Lesson</vt:lpstr>
      <vt:lpstr>Concept Lesson (continued)</vt:lpstr>
      <vt:lpstr>More on the Problem-Solving Process</vt:lpstr>
      <vt:lpstr>Variables and Named Constants</vt:lpstr>
      <vt:lpstr>Variables and Named Constants (continued)</vt:lpstr>
      <vt:lpstr>Selecting a Name for a Memory Location</vt:lpstr>
      <vt:lpstr>Selecting a Name for a Memory Location (continued)</vt:lpstr>
      <vt:lpstr>Selecting a Name for a Memory Location (continued)</vt:lpstr>
      <vt:lpstr>Selecting a Data Type for a Memory Location</vt:lpstr>
      <vt:lpstr>Selecting a Data Type for a Memory Location (continued)</vt:lpstr>
      <vt:lpstr>Selecting a Data Type for a Memory Location (continued)</vt:lpstr>
      <vt:lpstr>How Data is Stored in Internal Memory</vt:lpstr>
      <vt:lpstr>How Data is Stored in Internal Memory (continued)</vt:lpstr>
      <vt:lpstr>Selecting an Initial Value for a Memory Location</vt:lpstr>
      <vt:lpstr>Selecting an Initial Value for a Memory Location (continued)</vt:lpstr>
      <vt:lpstr>Type Conversions</vt:lpstr>
      <vt:lpstr>Slide 20</vt:lpstr>
      <vt:lpstr>Slide 21</vt:lpstr>
      <vt:lpstr>Variables and Named Constants (continued)</vt:lpstr>
      <vt:lpstr>Declaring a Named Constant</vt:lpstr>
      <vt:lpstr>Declaring a Variable</vt:lpstr>
      <vt:lpstr>Declaring a Variable (continued)</vt:lpstr>
      <vt:lpstr>Using an Assignment Statement to Store Data in a Variable</vt:lpstr>
      <vt:lpstr>Using an Assignment Statement to Store Data in a Variable (continued)</vt:lpstr>
      <vt:lpstr>Arithmetic Operators</vt:lpstr>
      <vt:lpstr>Arithmetic Operators (continued)</vt:lpstr>
      <vt:lpstr>Arithmetic Operators (continued)</vt:lpstr>
      <vt:lpstr>Arithmetic Assignment Operators</vt:lpstr>
      <vt:lpstr>Getting Data from the Keyboard</vt:lpstr>
      <vt:lpstr>The getline() Function</vt:lpstr>
      <vt:lpstr>The ignore() Function</vt:lpstr>
      <vt:lpstr>Slide 35</vt:lpstr>
      <vt:lpstr>Formatting Floating-Point Numbers</vt:lpstr>
      <vt:lpstr>Formatting Floating-Point Numbers (continued)</vt:lpstr>
      <vt:lpstr>Formatting Floating-Point Numbers (continued)</vt:lpstr>
      <vt:lpstr>Summary</vt:lpstr>
      <vt:lpstr>Summary (continued)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subject/>
  <dc:creator/>
  <cp:lastModifiedBy/>
  <cp:revision>535</cp:revision>
  <dcterms:created xsi:type="dcterms:W3CDTF">2002-09-27T23:29:22Z</dcterms:created>
  <dcterms:modified xsi:type="dcterms:W3CDTF">2010-08-03T14:27:50Z</dcterms:modified>
</cp:coreProperties>
</file>