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F69EB4F-8CF5-443B-A530-55EF1E808A05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C6CAD5-64A1-4504-9A01-14BEC28B74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pto.gov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819400"/>
            <a:ext cx="7772400" cy="2743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Sports and Entertainment Marketing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Chapter 7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Branding and Licensing</a:t>
            </a:r>
            <a:br>
              <a:rPr lang="en-US" b="1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Steps of Brand Equity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u="sng" dirty="0" smtClean="0"/>
              <a:t>Steps of Brand Equity</a:t>
            </a:r>
          </a:p>
          <a:p>
            <a:pPr lvl="0">
              <a:buNone/>
            </a:pPr>
            <a:r>
              <a:rPr lang="en-US" sz="2800" dirty="0" smtClean="0"/>
              <a:t>1.</a:t>
            </a:r>
            <a:r>
              <a:rPr lang="en-US" sz="2800" b="1" dirty="0" smtClean="0"/>
              <a:t>Develop</a:t>
            </a:r>
            <a:r>
              <a:rPr lang="en-US" sz="2800" dirty="0" smtClean="0"/>
              <a:t> the brand in the customer’s mind as part of a class of products.</a:t>
            </a:r>
          </a:p>
          <a:p>
            <a:pPr lvl="1"/>
            <a:r>
              <a:rPr lang="en-US" sz="2400" dirty="0" smtClean="0"/>
              <a:t>Example: Gatorade as a sports drink</a:t>
            </a:r>
          </a:p>
          <a:p>
            <a:pPr>
              <a:buNone/>
            </a:pPr>
            <a:r>
              <a:rPr lang="en-US" sz="2800" dirty="0" smtClean="0"/>
              <a:t>2. </a:t>
            </a:r>
            <a:r>
              <a:rPr lang="en-US" sz="2800" b="1" dirty="0" smtClean="0"/>
              <a:t>Link</a:t>
            </a:r>
            <a:r>
              <a:rPr lang="en-US" sz="2800" dirty="0" smtClean="0"/>
              <a:t> the products brand name to its function and make some type of emotional connection with the product.   </a:t>
            </a:r>
          </a:p>
          <a:p>
            <a:pPr lvl="1"/>
            <a:r>
              <a:rPr lang="en-US" sz="2300" dirty="0" smtClean="0"/>
              <a:t>Example:  Gatorade helps athletes to perform better in athletic events</a:t>
            </a:r>
          </a:p>
          <a:p>
            <a:pPr>
              <a:buNone/>
            </a:pPr>
            <a:r>
              <a:rPr lang="en-US" sz="2800" dirty="0" smtClean="0"/>
              <a:t>3.</a:t>
            </a:r>
            <a:r>
              <a:rPr lang="en-US" sz="2800" b="1" dirty="0" smtClean="0"/>
              <a:t>Help</a:t>
            </a:r>
            <a:r>
              <a:rPr lang="en-US" sz="2800" dirty="0" smtClean="0"/>
              <a:t> consumer think and feel the way you want them to regarding your product.</a:t>
            </a:r>
          </a:p>
          <a:p>
            <a:pPr lvl="1"/>
            <a:r>
              <a:rPr lang="en-US" sz="2300" dirty="0" smtClean="0"/>
              <a:t>Example: Gatorade is the best product of choice for successful athletes.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u="sng" dirty="0" smtClean="0"/>
              <a:t>Brand Equity of a Sports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181600"/>
          </a:xfrm>
        </p:spPr>
        <p:txBody>
          <a:bodyPr>
            <a:normAutofit lnSpcReduction="10000"/>
          </a:bodyPr>
          <a:lstStyle/>
          <a:p>
            <a:r>
              <a:rPr lang="en-US" b="1" i="1" u="sng" dirty="0" smtClean="0"/>
              <a:t>Brand Equity of a Sports Team</a:t>
            </a:r>
            <a:endParaRPr lang="en-US" b="1" i="1" dirty="0" smtClean="0"/>
          </a:p>
          <a:p>
            <a:r>
              <a:rPr lang="en-US" b="1" dirty="0" smtClean="0"/>
              <a:t>Develop</a:t>
            </a:r>
            <a:r>
              <a:rPr lang="en-US" dirty="0" smtClean="0"/>
              <a:t>: the brand in consumers mind as part of a class of products</a:t>
            </a:r>
          </a:p>
          <a:p>
            <a:pPr lvl="1"/>
            <a:r>
              <a:rPr lang="en-US" dirty="0" smtClean="0"/>
              <a:t>Example: The Yankees are a professional baseball team</a:t>
            </a:r>
          </a:p>
          <a:p>
            <a:r>
              <a:rPr lang="en-US" b="1" dirty="0" smtClean="0"/>
              <a:t>Link</a:t>
            </a:r>
            <a:r>
              <a:rPr lang="en-US" dirty="0" smtClean="0"/>
              <a:t>:  the product’s brand name to its function and make some type of emotional connection with the product.</a:t>
            </a:r>
          </a:p>
          <a:p>
            <a:pPr lvl="1"/>
            <a:r>
              <a:rPr lang="en-US" dirty="0" smtClean="0"/>
              <a:t>Example: The Yankees fans think positively about the club and players</a:t>
            </a:r>
          </a:p>
          <a:p>
            <a:r>
              <a:rPr lang="en-US" b="1" dirty="0" smtClean="0"/>
              <a:t>Help</a:t>
            </a:r>
            <a:r>
              <a:rPr lang="en-US" dirty="0" smtClean="0"/>
              <a:t>:  consumers think and feel the way you want them to regarding your product.</a:t>
            </a:r>
          </a:p>
          <a:p>
            <a:pPr lvl="1"/>
            <a:r>
              <a:rPr lang="en-US" dirty="0" smtClean="0"/>
              <a:t>Example Yankees fans stick with their team though good and bad seasons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Licensing</a:t>
            </a:r>
            <a:r>
              <a:rPr lang="en-US" dirty="0" smtClean="0"/>
              <a:t> – </a:t>
            </a:r>
          </a:p>
          <a:p>
            <a:pPr lvl="0"/>
            <a:r>
              <a:rPr lang="en-US" dirty="0" smtClean="0"/>
              <a:t>Allowing another company to use a brand name, patent, or any other item for a fee or royalty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What are some examples of Licensing?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Brands and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 Manufacturer Brands</a:t>
            </a:r>
          </a:p>
          <a:p>
            <a:pPr lvl="0"/>
            <a:r>
              <a:rPr lang="en-US" dirty="0" smtClean="0"/>
              <a:t> Intermediary Brands</a:t>
            </a:r>
          </a:p>
          <a:p>
            <a:pPr lvl="0"/>
            <a:r>
              <a:rPr lang="en-US" dirty="0" smtClean="0"/>
              <a:t> Generic Brands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Manufacturer Brand</a:t>
            </a:r>
            <a:r>
              <a:rPr lang="en-US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Manufacturer Brand</a:t>
            </a:r>
            <a:r>
              <a:rPr lang="en-US" dirty="0" smtClean="0"/>
              <a:t> – owned by the producer of the product.</a:t>
            </a:r>
          </a:p>
          <a:p>
            <a:r>
              <a:rPr lang="en-US" u="sng" dirty="0" smtClean="0"/>
              <a:t>Multi-Product Branding</a:t>
            </a:r>
            <a:r>
              <a:rPr lang="en-US" dirty="0" smtClean="0"/>
              <a:t>: uses only one name for several products</a:t>
            </a:r>
          </a:p>
          <a:p>
            <a:pPr lvl="0"/>
            <a:r>
              <a:rPr lang="en-US" dirty="0" smtClean="0"/>
              <a:t>Example: Nike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Multi-Branding</a:t>
            </a:r>
            <a:r>
              <a:rPr lang="en-US" dirty="0" smtClean="0"/>
              <a:t>: each product line has a distinct name</a:t>
            </a:r>
          </a:p>
          <a:p>
            <a:pPr lvl="0"/>
            <a:r>
              <a:rPr lang="en-US" dirty="0" smtClean="0"/>
              <a:t>Example: Proctor and Gamble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Co-Branding</a:t>
            </a:r>
            <a:r>
              <a:rPr lang="en-US" dirty="0" smtClean="0"/>
              <a:t>: combine one or more brands to increase loyalty</a:t>
            </a:r>
          </a:p>
          <a:p>
            <a:pPr lvl="0"/>
            <a:r>
              <a:rPr lang="en-US" dirty="0" smtClean="0"/>
              <a:t>Example: GM and PGA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Intermediary Brands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Intermediary Brands</a:t>
            </a:r>
            <a:r>
              <a:rPr lang="en-US" dirty="0" smtClean="0"/>
              <a:t> – a brand that carries a name developed by the wholesaler, retailer, or catalog house</a:t>
            </a:r>
          </a:p>
          <a:p>
            <a:r>
              <a:rPr lang="en-US" dirty="0" smtClean="0"/>
              <a:t>Examples:  Gander Mountain or </a:t>
            </a:r>
            <a:r>
              <a:rPr lang="en-US" dirty="0" err="1" smtClean="0"/>
              <a:t>Cabela’s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Generic Brands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Generic Brands </a:t>
            </a:r>
            <a:r>
              <a:rPr lang="en-US" dirty="0" smtClean="0"/>
              <a:t>– a brand that represents a general product category and does not carry a company or brand name</a:t>
            </a:r>
          </a:p>
          <a:p>
            <a:pPr lvl="0"/>
            <a:r>
              <a:rPr lang="en-US" dirty="0" smtClean="0"/>
              <a:t>Generic brands are unlikely in the sports industry</a:t>
            </a:r>
          </a:p>
          <a:p>
            <a:endParaRPr lang="en-US" dirty="0"/>
          </a:p>
        </p:txBody>
      </p:sp>
      <p:pic>
        <p:nvPicPr>
          <p:cNvPr id="1026" name="Picture 2" descr="C:\Documents and Settings\chenley\Local Settings\Temporary Internet Files\Content.IE5\BXCFA9TI\MC90043476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2672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Developing Brand Names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Developing Brand Names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 offer a benefit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 be simple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 be different and positive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Reflect an image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Be previously unregistered (</a:t>
            </a:r>
            <a:r>
              <a:rPr lang="en-US" u="sng" dirty="0" smtClean="0">
                <a:hlinkClick r:id="rId2"/>
              </a:rPr>
              <a:t>www.uspto.gov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Why is licensing important?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Licensing</a:t>
            </a:r>
            <a:r>
              <a:rPr lang="en-US" dirty="0" smtClean="0"/>
              <a:t> –an agreement that gives a company the right to use another’s brand name, patent, or other intellectual property for a royalty or fee</a:t>
            </a:r>
          </a:p>
          <a:p>
            <a:pPr lvl="0"/>
            <a:r>
              <a:rPr lang="en-US" u="sng" dirty="0" smtClean="0"/>
              <a:t>Licensor</a:t>
            </a:r>
            <a:r>
              <a:rPr lang="en-US" dirty="0" smtClean="0"/>
              <a:t> –the company or individual granting the license for a fee in a legally binding contract</a:t>
            </a:r>
          </a:p>
          <a:p>
            <a:pPr lvl="0"/>
            <a:r>
              <a:rPr lang="en-US" u="sng" dirty="0" smtClean="0"/>
              <a:t>Licensee</a:t>
            </a:r>
            <a:r>
              <a:rPr lang="en-US" dirty="0" smtClean="0"/>
              <a:t> – the company  or individual paying for the rights to use the licensor's name or property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Benefits of Licensing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447801"/>
          <a:ext cx="8534400" cy="480059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844800"/>
                <a:gridCol w="2844800"/>
                <a:gridCol w="2844800"/>
              </a:tblGrid>
              <a:tr h="115599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Sports Organization</a:t>
                      </a:r>
                      <a:endParaRPr lang="en-US" sz="2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Mutual Advantages</a:t>
                      </a:r>
                      <a:endParaRPr lang="en-US" sz="2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Companies</a:t>
                      </a:r>
                      <a:endParaRPr lang="en-US" sz="2800" dirty="0">
                        <a:solidFill>
                          <a:schemeClr val="bg1"/>
                        </a:solidFill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155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Reinforce image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Publicity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Profit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559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Build team spirit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Revenue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Build a presence through merchandise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33260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Brand Awareness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</a:rPr>
                        <a:t>Reach a new audience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Explain the concepts of branding and brand equity</a:t>
            </a:r>
          </a:p>
          <a:p>
            <a:pPr lvl="0"/>
            <a:r>
              <a:rPr lang="en-US" dirty="0"/>
              <a:t>Discuss the types of brands</a:t>
            </a:r>
          </a:p>
          <a:p>
            <a:pPr lvl="0"/>
            <a:r>
              <a:rPr lang="en-US" dirty="0"/>
              <a:t>Describe how to develop an effective brand name</a:t>
            </a:r>
          </a:p>
          <a:p>
            <a:pPr lvl="0"/>
            <a:r>
              <a:rPr lang="en-US" dirty="0"/>
              <a:t>Discuss product licensing and how licensed goods are merchandised</a:t>
            </a:r>
          </a:p>
          <a:p>
            <a:pPr lvl="0"/>
            <a:r>
              <a:rPr lang="en-US" dirty="0"/>
              <a:t>Explain the importance of sports sponsorships and endorsements</a:t>
            </a:r>
          </a:p>
          <a:p>
            <a:pPr lvl="0"/>
            <a:r>
              <a:rPr lang="en-US" dirty="0"/>
              <a:t>Discuss how companies choose sports endorsers for their products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589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Sponsorships and Endorsements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(forms of licensing)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 </a:t>
            </a:r>
            <a:r>
              <a:rPr lang="en-US" b="1" u="sng" dirty="0" smtClean="0"/>
              <a:t>Sponsorships</a:t>
            </a:r>
            <a:r>
              <a:rPr lang="en-US" dirty="0" smtClean="0"/>
              <a:t> – a company will sponsor some sort of sport in different ways</a:t>
            </a:r>
          </a:p>
          <a:p>
            <a:pPr>
              <a:buNone/>
            </a:pPr>
            <a:endParaRPr lang="en-US" b="1" u="sng" dirty="0" smtClean="0"/>
          </a:p>
          <a:p>
            <a:r>
              <a:rPr lang="en-US" b="1" u="sng" dirty="0" smtClean="0"/>
              <a:t>Types of Sponsorships</a:t>
            </a:r>
          </a:p>
          <a:p>
            <a:pPr lvl="0"/>
            <a:r>
              <a:rPr lang="en-US" b="1" dirty="0" smtClean="0"/>
              <a:t>Signage</a:t>
            </a:r>
            <a:r>
              <a:rPr lang="en-US" dirty="0" smtClean="0"/>
              <a:t>– sponsors purchase space at a sporting venue to display their name of logo</a:t>
            </a:r>
          </a:p>
          <a:p>
            <a:pPr lvl="0"/>
            <a:r>
              <a:rPr lang="en-US" b="1" dirty="0" err="1" smtClean="0"/>
              <a:t>Entititlements</a:t>
            </a:r>
            <a:r>
              <a:rPr lang="en-US" dirty="0" smtClean="0"/>
              <a:t> – one major sponsor for an event (NASCAR’s 10 year deal with Nextel)</a:t>
            </a:r>
          </a:p>
          <a:p>
            <a:pPr lvl="0"/>
            <a:r>
              <a:rPr lang="en-US" b="1" dirty="0" smtClean="0"/>
              <a:t>Facility Entitlements</a:t>
            </a:r>
            <a:r>
              <a:rPr lang="en-US" dirty="0" smtClean="0"/>
              <a:t> – a company purchases the promotional rights to an entire stadium</a:t>
            </a:r>
          </a:p>
          <a:p>
            <a:pPr lvl="0"/>
            <a:r>
              <a:rPr lang="en-US" b="1" dirty="0" smtClean="0"/>
              <a:t>Product Exclusivity</a:t>
            </a:r>
            <a:r>
              <a:rPr lang="en-US" dirty="0" smtClean="0"/>
              <a:t> - only one product in a product category (soft drinks) is granted sponsorship (only Coke or Pepsi)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Write a brief essay (2 paragraphs) about  the advantages and disadvantages of the various types of sponsorships.  THEN submit it to turnitin.com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Endorsements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Endorsements</a:t>
            </a:r>
            <a:r>
              <a:rPr lang="en-US" dirty="0" smtClean="0"/>
              <a:t> –a statement of approval of a product, service or idea made by an individual or organization speaking on behalf of the advertiser.</a:t>
            </a:r>
          </a:p>
          <a:p>
            <a:endParaRPr lang="en-US" dirty="0" smtClean="0"/>
          </a:p>
          <a:p>
            <a:r>
              <a:rPr lang="en-US" dirty="0" smtClean="0"/>
              <a:t> Usually involve a celebrity</a:t>
            </a:r>
          </a:p>
          <a:p>
            <a:endParaRPr lang="en-US" dirty="0" smtClean="0"/>
          </a:p>
          <a:p>
            <a:r>
              <a:rPr lang="en-US" dirty="0" smtClean="0"/>
              <a:t>Name two endorsements you can think of….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 Figure Endorsements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Pick a sports figure</a:t>
            </a:r>
          </a:p>
          <a:p>
            <a:r>
              <a:rPr lang="en-US" dirty="0" smtClean="0"/>
              <a:t>List 5 product endorsements that they are a part of </a:t>
            </a:r>
          </a:p>
          <a:p>
            <a:r>
              <a:rPr lang="en-US" dirty="0" smtClean="0"/>
              <a:t>Why do you think they endorse that product?</a:t>
            </a:r>
          </a:p>
          <a:p>
            <a:r>
              <a:rPr lang="en-US" dirty="0" smtClean="0"/>
              <a:t>See if you can find out how much they made from the endorsement deal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See handout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Why is branding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/>
              <a:t> </a:t>
            </a:r>
            <a:r>
              <a:rPr lang="en-US" dirty="0" smtClean="0"/>
              <a:t>Building customer loyalty</a:t>
            </a:r>
            <a:endParaRPr lang="en-US" dirty="0"/>
          </a:p>
          <a:p>
            <a:pPr lvl="0"/>
            <a:r>
              <a:rPr lang="en-US" dirty="0"/>
              <a:t> </a:t>
            </a:r>
            <a:r>
              <a:rPr lang="en-US" dirty="0" smtClean="0"/>
              <a:t>Creates an image for a product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Brand</a:t>
            </a:r>
            <a:r>
              <a:rPr lang="en-US" dirty="0"/>
              <a:t> – </a:t>
            </a:r>
            <a:r>
              <a:rPr lang="en-US" dirty="0" smtClean="0"/>
              <a:t>a name, word or words, symbol or design that identifies an organization and its products</a:t>
            </a:r>
            <a:endParaRPr lang="en-US" dirty="0"/>
          </a:p>
          <a:p>
            <a:r>
              <a:rPr lang="en-US" dirty="0"/>
              <a:t>Example: </a:t>
            </a:r>
            <a:r>
              <a:rPr lang="en-US" dirty="0" smtClean="0"/>
              <a:t>Nike with the swoosh logo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Brand Name</a:t>
            </a:r>
            <a:r>
              <a:rPr lang="en-US" dirty="0"/>
              <a:t> – </a:t>
            </a:r>
            <a:r>
              <a:rPr lang="en-US" dirty="0" smtClean="0"/>
              <a:t>a word or words, letters or numbers representing a brand that can be spoken.</a:t>
            </a:r>
            <a:endParaRPr lang="en-US" dirty="0"/>
          </a:p>
          <a:p>
            <a:r>
              <a:rPr lang="en-US" dirty="0"/>
              <a:t>Example: </a:t>
            </a:r>
            <a:r>
              <a:rPr lang="en-US" dirty="0" smtClean="0"/>
              <a:t>Gatorade or Los Angeles Lakers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Trade Name</a:t>
            </a:r>
            <a:r>
              <a:rPr lang="en-US" dirty="0"/>
              <a:t> – </a:t>
            </a:r>
            <a:r>
              <a:rPr lang="en-US" dirty="0" smtClean="0"/>
              <a:t>the legal name of a company</a:t>
            </a:r>
            <a:endParaRPr lang="en-US" dirty="0"/>
          </a:p>
          <a:p>
            <a:r>
              <a:rPr lang="en-US" dirty="0"/>
              <a:t>Example: </a:t>
            </a:r>
            <a:r>
              <a:rPr lang="en-US" dirty="0" smtClean="0"/>
              <a:t>Reebok</a:t>
            </a:r>
          </a:p>
          <a:p>
            <a:r>
              <a:rPr lang="en-US" b="1" dirty="0"/>
              <a:t>U.S. Patent and Trademark Office</a:t>
            </a:r>
            <a:r>
              <a:rPr lang="en-US" dirty="0"/>
              <a:t> – </a:t>
            </a:r>
            <a:r>
              <a:rPr lang="en-US" dirty="0" smtClean="0"/>
              <a:t>Located in Arlington, Virginia.  Place where all trademarks are registered</a:t>
            </a: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b="1" dirty="0"/>
              <a:t>Trademark</a:t>
            </a:r>
            <a:r>
              <a:rPr lang="en-US" dirty="0"/>
              <a:t> – </a:t>
            </a:r>
            <a:r>
              <a:rPr lang="en-US" dirty="0" smtClean="0"/>
              <a:t>a device that legally identifies ownership of a registered  brand or trade name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Brand Personality</a:t>
            </a:r>
            <a:r>
              <a:rPr lang="en-US" dirty="0" smtClean="0"/>
              <a:t> – attaching human traits to a brand name.  They achieve this by having professional athletes endorse their products to create a winning brand personality</a:t>
            </a:r>
          </a:p>
          <a:p>
            <a:endParaRPr lang="en-US" dirty="0" smtClean="0"/>
          </a:p>
          <a:p>
            <a:r>
              <a:rPr lang="en-US" dirty="0" smtClean="0"/>
              <a:t>Example: Michael Jordan for Nike/ Tiger Woods for Nike Golf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Equity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Brand Equity </a:t>
            </a:r>
            <a:r>
              <a:rPr lang="en-US" dirty="0" smtClean="0"/>
              <a:t>– The value a brand has beyond its actual functional benefits</a:t>
            </a:r>
          </a:p>
          <a:p>
            <a:pPr lvl="1"/>
            <a:r>
              <a:rPr lang="en-US" dirty="0" smtClean="0"/>
              <a:t>Popularity means quality</a:t>
            </a:r>
          </a:p>
          <a:p>
            <a:pPr lvl="1"/>
            <a:r>
              <a:rPr lang="en-US" dirty="0" smtClean="0"/>
              <a:t>Popularity increases price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1078</TotalTime>
  <Words>715</Words>
  <Application>Microsoft Office PowerPoint</Application>
  <PresentationFormat>On-screen Show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Sports and Entertainment Marketing Chapter 7 Branding and Licensing </vt:lpstr>
      <vt:lpstr>Objectives</vt:lpstr>
      <vt:lpstr>Case Study</vt:lpstr>
      <vt:lpstr>Why is branding important?</vt:lpstr>
      <vt:lpstr>Brand</vt:lpstr>
      <vt:lpstr>Brand Name</vt:lpstr>
      <vt:lpstr>Trade Name</vt:lpstr>
      <vt:lpstr>Brand Personality</vt:lpstr>
      <vt:lpstr>Brand Equity</vt:lpstr>
      <vt:lpstr>Steps of Brand Equity</vt:lpstr>
      <vt:lpstr>Brand Equity of a Sports Team</vt:lpstr>
      <vt:lpstr>Licensing</vt:lpstr>
      <vt:lpstr>Types of Brands and Strategies</vt:lpstr>
      <vt:lpstr>Manufacturer Brand </vt:lpstr>
      <vt:lpstr>Intermediary Brands</vt:lpstr>
      <vt:lpstr>Generic Brands</vt:lpstr>
      <vt:lpstr>Developing Brand Names </vt:lpstr>
      <vt:lpstr>Licensing</vt:lpstr>
      <vt:lpstr>Benefits of Licensing</vt:lpstr>
      <vt:lpstr>Sponsorships and Endorsements  (forms of licensing)</vt:lpstr>
      <vt:lpstr>Assignment</vt:lpstr>
      <vt:lpstr>Endorsements</vt:lpstr>
      <vt:lpstr>Sports Figure Endorsements 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Sports and Entertainment Marketing Chapter 7 Branding and Licensing </dc:title>
  <dc:creator>End User</dc:creator>
  <cp:lastModifiedBy>End User</cp:lastModifiedBy>
  <cp:revision>108</cp:revision>
  <dcterms:created xsi:type="dcterms:W3CDTF">2013-02-11T14:06:46Z</dcterms:created>
  <dcterms:modified xsi:type="dcterms:W3CDTF">2013-02-22T18:38:03Z</dcterms:modified>
</cp:coreProperties>
</file>